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4" r:id="rId5"/>
    <p:sldMasterId id="2147483686" r:id="rId6"/>
  </p:sldMasterIdLst>
  <p:notesMasterIdLst>
    <p:notesMasterId r:id="rId37"/>
  </p:notesMasterIdLst>
  <p:sldIdLst>
    <p:sldId id="319" r:id="rId7"/>
    <p:sldId id="256" r:id="rId8"/>
    <p:sldId id="314" r:id="rId9"/>
    <p:sldId id="300" r:id="rId10"/>
    <p:sldId id="262" r:id="rId11"/>
    <p:sldId id="298" r:id="rId12"/>
    <p:sldId id="308" r:id="rId13"/>
    <p:sldId id="307" r:id="rId14"/>
    <p:sldId id="306" r:id="rId15"/>
    <p:sldId id="267" r:id="rId16"/>
    <p:sldId id="305" r:id="rId17"/>
    <p:sldId id="269" r:id="rId18"/>
    <p:sldId id="270" r:id="rId19"/>
    <p:sldId id="271" r:id="rId20"/>
    <p:sldId id="272" r:id="rId21"/>
    <p:sldId id="304" r:id="rId22"/>
    <p:sldId id="303" r:id="rId23"/>
    <p:sldId id="302" r:id="rId24"/>
    <p:sldId id="316" r:id="rId25"/>
    <p:sldId id="2134805161" r:id="rId26"/>
    <p:sldId id="301" r:id="rId27"/>
    <p:sldId id="278" r:id="rId28"/>
    <p:sldId id="299" r:id="rId29"/>
    <p:sldId id="313" r:id="rId30"/>
    <p:sldId id="281" r:id="rId31"/>
    <p:sldId id="312" r:id="rId32"/>
    <p:sldId id="283" r:id="rId33"/>
    <p:sldId id="284" r:id="rId34"/>
    <p:sldId id="285" r:id="rId35"/>
    <p:sldId id="318" r:id="rId3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Åhlberg Linda, HRj" initials="ÅLH" lastIdx="3" clrIdx="0">
    <p:extLst>
      <p:ext uri="{19B8F6BF-5375-455C-9EA6-DF929625EA0E}">
        <p15:presenceInfo xmlns:p15="http://schemas.microsoft.com/office/powerpoint/2012/main" userId="S-1-5-21-3282178652-2823510310-3805757255-421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B77"/>
    <a:srgbClr val="003F3E"/>
    <a:srgbClr val="318783"/>
    <a:srgbClr val="28A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24" autoAdjust="0"/>
    <p:restoredTop sz="92119" autoAdjust="0"/>
  </p:normalViewPr>
  <p:slideViewPr>
    <p:cSldViewPr snapToGrid="0" snapToObjects="1" showGuides="1">
      <p:cViewPr varScale="1">
        <p:scale>
          <a:sx n="107" d="100"/>
          <a:sy n="107" d="100"/>
        </p:scale>
        <p:origin x="109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554ED-0ECE-1840-A252-42DE1BE558FC}" type="datetimeFigureOut">
              <a:rPr lang="sv-SE" smtClean="0"/>
              <a:t>2025-05-20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6F690-627E-D941-9591-D6D0C3C84E41}" type="slidenum">
              <a:rPr lang="sv-SE" smtClean="0"/>
              <a:t>‹#›</a:t>
            </a:fld>
            <a:endParaRPr lang="sv-SE"/>
          </a:p>
        </p:txBody>
      </p:sp>
    </p:spTree>
    <p:extLst>
      <p:ext uri="{BB962C8B-B14F-4D97-AF65-F5344CB8AC3E}">
        <p14:creationId xmlns:p14="http://schemas.microsoft.com/office/powerpoint/2010/main" val="1292566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Det finns flera hundra arbetsgivare att välja på – Tillsammans får vi det att funka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Spårentreprenörer</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Arbetar med drift och underhåll, markarbeten och nybyggnation av järnvägens infrastruktur. Exempel: Infranord,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Strukton</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och NRC-Group. De har bl. a. behov av olika typer av tekniker såsom signaltekniker, bantekniker, kontaktledningstekniker och spårsvetsare.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Infrastrukturförvaltare</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Företag eller myndigheter som förvaltar, planerar, investerar i och utvecklar järnvägsanläggningen. De är också beställare av de arbeten som genomförs i anläggningen. I uppdraget ingår även att övervaka och styra trafiken på järnvägen. Exempel: Trafikverket, Inlandsbanan, SL och Göteborgs Spårvägar. Här jobbar bl.a. projektledare, specialister, utredare, trafikledare, lantmätare, systemingenjörer och inköpare m.m. </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Reglerings- och tillsynsmyndigheter</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Tar fram regler, ger tillstånd och följer upp hur de efterlevs. De jobbar både med nationella regler och järnvägens EU-direktiv. Exempel: Transportstyrelsen, Konkurrensverket och Konsumentverket. Här jobbar t. ex. jurister och utredare. </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Regionala Kollektivtrafikmyndigheter.</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Ansvarar för regional kollektivtrafik i ett län. Det finns en regional kollektivtrafikmyndighet i varje län. Oftast är det landstinget som är regional kollektivtrafikmyndighet. Myndigheten ansvarar även för upphandling av kollektivtrafik. Region Stockholm, Region Uppsala, Region Skåne osv (i kommunikation mot allmänheten används ett varumärke för trafiken, oftast det gamla länstrafikbolagets namn, till exempel SL och Västtrafik.) Här jobbar t. ex. projektledare, upphandlare, planerare, jurister.</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Tågoperatörer</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Bedriver person- eller godstrafik på järnväg, tunnelbana eller spårväg. Exempel på företag som kör persontrafik: SJ, MTR, Vy,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Transdev</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och VR. Exempel på företag som kör godstrafik: Hector Rail,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Tågab</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och Green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Cargo</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Här jobbar t. ex. lokförare och tågvärdar ombord.</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Fordonsunderhåll och fordonsförvaltare </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Fordonsägare. Fordonsunderhåll och förvaltning har ansvar för kvalificerat teknisktunderhåll och ombyggnation av fordonen, uppgradering av IT- systemen samt städning. Exempel: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Transitio</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Euromaint</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Mantena</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SweMaint</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Green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Cargo</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SJ, ISS och Hector Rail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Fastighetsförvaltare</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Äger, utvecklar och ansvarar för administration och skötsel av fastigheterna runt järnvägen t. ex. stationshus, depåer och kombiterminaler. Exempel: Jernhusen, SL och A-</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train</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Här jobbar t. ex. tekniska förvaltare, spårförvaltare och projektledare.  </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Fordonstillverkare. </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Designar, konstruerar, bygger och utvecklar fordon och fordonsutrustning för järnvägen. Det finns flera stora, internationella företag med verksamhet i Sverige. Exempel: Alstom, Siemens,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Stadler</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och Hitachi. Här jobbar t.ex. projektledare, konstruktörer, specialister,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tågtekniker</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signaltekniker och systemutvecklare.</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Tekniska konsulter</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Levererar teknisk expertis i olika former av satsningar, uppdrag och projekt inom järnvägsbranschen. Exempel: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Sweco</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WSP,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Ramböll</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t>
            </a:r>
            <a:r>
              <a:rPr kumimoji="0" lang="sv-SE" sz="1800" b="0" i="1" u="none" strike="noStrike" kern="1200" cap="none" spc="0" normalizeH="0" baseline="0" noProof="0" dirty="0" err="1">
                <a:ln>
                  <a:noFill/>
                </a:ln>
                <a:solidFill>
                  <a:prstClr val="black"/>
                </a:solidFill>
                <a:effectLst/>
                <a:uLnTx/>
                <a:uFillTx/>
                <a:latin typeface="Avenir Book" panose="02000503020000020003" pitchFamily="2" charset="0"/>
                <a:ea typeface="Times New Roman" panose="02020603050405020304" pitchFamily="18" charset="0"/>
                <a:cs typeface="+mn-cs"/>
              </a:rPr>
              <a:t>Tyrens</a:t>
            </a: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AFRY &amp; Atkins. Här jobbar t.ex. projektledare, tekniska experter, strategiska rådgivare, ingenjörer, tekniker.</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Avenir Book" panose="02000503020000020003" pitchFamily="2" charset="0"/>
                <a:ea typeface="Times New Roman" panose="02020603050405020304" pitchFamily="18" charset="0"/>
                <a:cs typeface="+mn-cs"/>
              </a:rPr>
              <a:t> </a:t>
            </a: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4C16F690-627E-D941-9591-D6D0C3C84E41}" type="slidenum">
              <a:rPr lang="sv-SE" smtClean="0"/>
              <a:t>18</a:t>
            </a:fld>
            <a:endParaRPr lang="sv-SE"/>
          </a:p>
        </p:txBody>
      </p:sp>
    </p:spTree>
    <p:extLst>
      <p:ext uri="{BB962C8B-B14F-4D97-AF65-F5344CB8AC3E}">
        <p14:creationId xmlns:p14="http://schemas.microsoft.com/office/powerpoint/2010/main" val="202196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Järnvägens fantastiska “ekosystem” ger möjligheter till mängder av spännande yrkesuppgifter. Här är ett axplock av de yrken du kan välja mellan i järnvägsbranschen.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Klicka på loggan- Järnvägsjobb om du vill veta mer om järnvägsbranschens olika yrken.</a:t>
            </a:r>
          </a:p>
          <a:p>
            <a:endParaRPr lang="sv-SE" dirty="0"/>
          </a:p>
        </p:txBody>
      </p:sp>
      <p:sp>
        <p:nvSpPr>
          <p:cNvPr id="4" name="Platshållare för bildnummer 3"/>
          <p:cNvSpPr>
            <a:spLocks noGrp="1"/>
          </p:cNvSpPr>
          <p:nvPr>
            <p:ph type="sldNum" sz="quarter" idx="5"/>
          </p:nvPr>
        </p:nvSpPr>
        <p:spPr/>
        <p:txBody>
          <a:bodyPr/>
          <a:lstStyle/>
          <a:p>
            <a:fld id="{4C16F690-627E-D941-9591-D6D0C3C84E41}" type="slidenum">
              <a:rPr lang="sv-SE" smtClean="0"/>
              <a:t>20</a:t>
            </a:fld>
            <a:endParaRPr lang="sv-SE"/>
          </a:p>
        </p:txBody>
      </p:sp>
    </p:spTree>
    <p:extLst>
      <p:ext uri="{BB962C8B-B14F-4D97-AF65-F5344CB8AC3E}">
        <p14:creationId xmlns:p14="http://schemas.microsoft.com/office/powerpoint/2010/main" val="340165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 kan ta flera olika vägar till ditt framtidsjobb inom järnvägsbranschen. Det finns till exempel ett flertal olika gymnasieutbildningar som leder till jobb direkt efter examen.</a:t>
            </a:r>
            <a:br>
              <a:rPr lang="sv-SE" dirty="0"/>
            </a:br>
            <a:r>
              <a:rPr lang="sv-SE" dirty="0"/>
              <a:t>Andra alternativ är att läsa vidare på yrkeshögskola, högskola eller universitet beroende på vilket yrke du siktar mot. </a:t>
            </a:r>
          </a:p>
          <a:p>
            <a:endParaRPr lang="sv-SE" dirty="0"/>
          </a:p>
          <a:p>
            <a:r>
              <a:rPr lang="sv-SE" dirty="0"/>
              <a:t>Klicka på loggan- Järnvägsjobb om du vill veta mer om järnvägsbranschens olika utbildningar</a:t>
            </a:r>
          </a:p>
          <a:p>
            <a:endParaRPr lang="sv-SE" dirty="0"/>
          </a:p>
        </p:txBody>
      </p:sp>
      <p:sp>
        <p:nvSpPr>
          <p:cNvPr id="4" name="Platshållare för bildnummer 3"/>
          <p:cNvSpPr>
            <a:spLocks noGrp="1"/>
          </p:cNvSpPr>
          <p:nvPr>
            <p:ph type="sldNum" sz="quarter" idx="5"/>
          </p:nvPr>
        </p:nvSpPr>
        <p:spPr/>
        <p:txBody>
          <a:bodyPr/>
          <a:lstStyle/>
          <a:p>
            <a:fld id="{4C16F690-627E-D941-9591-D6D0C3C84E41}" type="slidenum">
              <a:rPr lang="sv-SE" smtClean="0"/>
              <a:t>24</a:t>
            </a:fld>
            <a:endParaRPr lang="sv-SE"/>
          </a:p>
        </p:txBody>
      </p:sp>
    </p:spTree>
    <p:extLst>
      <p:ext uri="{BB962C8B-B14F-4D97-AF65-F5344CB8AC3E}">
        <p14:creationId xmlns:p14="http://schemas.microsoft.com/office/powerpoint/2010/main" val="122427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16F690-627E-D941-9591-D6D0C3C84E41}" type="slidenum">
              <a:rPr lang="sv-SE" smtClean="0"/>
              <a:t>29</a:t>
            </a:fld>
            <a:endParaRPr lang="sv-SE"/>
          </a:p>
        </p:txBody>
      </p:sp>
    </p:spTree>
    <p:extLst>
      <p:ext uri="{BB962C8B-B14F-4D97-AF65-F5344CB8AC3E}">
        <p14:creationId xmlns:p14="http://schemas.microsoft.com/office/powerpoint/2010/main" val="1856143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86C9D6-D334-1A49-8E96-5DA624090BB0}"/>
              </a:ext>
            </a:extLst>
          </p:cNvPr>
          <p:cNvSpPr>
            <a:spLocks noGrp="1"/>
          </p:cNvSpPr>
          <p:nvPr>
            <p:ph type="ctrTitle" hasCustomPrompt="1"/>
          </p:nvPr>
        </p:nvSpPr>
        <p:spPr>
          <a:xfrm>
            <a:off x="1524000" y="3065011"/>
            <a:ext cx="9144000" cy="2387600"/>
          </a:xfrm>
        </p:spPr>
        <p:txBody>
          <a:bodyPr anchor="t" anchorCtr="0">
            <a:noAutofit/>
          </a:bodyPr>
          <a:lstStyle>
            <a:lvl1pPr algn="ctr">
              <a:lnSpc>
                <a:spcPct val="100000"/>
              </a:lnSpc>
              <a:buFontTx/>
              <a:buNone/>
              <a:defRPr sz="40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EC6358D0-1C90-A644-85E4-2E1AD4B48BB2}"/>
              </a:ext>
            </a:extLst>
          </p:cNvPr>
          <p:cNvSpPr>
            <a:spLocks noGrp="1"/>
          </p:cNvSpPr>
          <p:nvPr>
            <p:ph type="subTitle" idx="1"/>
          </p:nvPr>
        </p:nvSpPr>
        <p:spPr>
          <a:xfrm>
            <a:off x="1524000" y="1276940"/>
            <a:ext cx="9144000" cy="1655762"/>
          </a:xfrm>
        </p:spPr>
        <p:txBody>
          <a:bodyPr anchor="b" anchorCtr="0"/>
          <a:lstStyle>
            <a:lvl1pPr marL="0" indent="0" algn="ctr">
              <a:buNone/>
              <a:defRPr sz="3200" b="1" i="0">
                <a:solidFill>
                  <a:schemeClr val="bg1"/>
                </a:solidFill>
                <a:latin typeface="Arial Black" panose="020B0604020202020204" pitchFamily="34" charset="0"/>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D8E545E4-F8E3-9C47-A3E7-63A19A59613A}"/>
              </a:ext>
            </a:extLst>
          </p:cNvPr>
          <p:cNvSpPr>
            <a:spLocks noGrp="1"/>
          </p:cNvSpPr>
          <p:nvPr>
            <p:ph type="dt" sz="half" idx="10"/>
          </p:nvPr>
        </p:nvSpPr>
        <p:spPr/>
        <p:txBody>
          <a:bodyPr/>
          <a:lstStyle/>
          <a:p>
            <a:fld id="{EA9CBD3F-EC03-654A-B8DB-65B903925CC8}" type="datetime1">
              <a:rPr lang="sv-SE" smtClean="0"/>
              <a:t>2025-05-20</a:t>
            </a:fld>
            <a:endParaRPr lang="sv-SE"/>
          </a:p>
        </p:txBody>
      </p:sp>
      <p:sp>
        <p:nvSpPr>
          <p:cNvPr id="5" name="Platshållare för sidfot 4">
            <a:extLst>
              <a:ext uri="{FF2B5EF4-FFF2-40B4-BE49-F238E27FC236}">
                <a16:creationId xmlns:a16="http://schemas.microsoft.com/office/drawing/2014/main" id="{A47E2C64-5656-F740-BFF2-ED157C3A5CA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D52B374-8517-1044-85AB-10F9115239A7}"/>
              </a:ext>
            </a:extLst>
          </p:cNvPr>
          <p:cNvSpPr>
            <a:spLocks noGrp="1"/>
          </p:cNvSpPr>
          <p:nvPr>
            <p:ph type="sldNum" sz="quarter" idx="12"/>
          </p:nvPr>
        </p:nvSpPr>
        <p:spPr/>
        <p:txBody>
          <a:bodyPr/>
          <a:lstStyle/>
          <a:p>
            <a:fld id="{E31A08F7-F708-F049-8B34-7E2F05E6DE08}" type="slidenum">
              <a:rPr lang="sv-SE" smtClean="0"/>
              <a:t>‹#›</a:t>
            </a:fld>
            <a:endParaRPr lang="sv-SE"/>
          </a:p>
        </p:txBody>
      </p:sp>
      <p:pic>
        <p:nvPicPr>
          <p:cNvPr id="11" name="Bildobjekt 10">
            <a:extLst>
              <a:ext uri="{FF2B5EF4-FFF2-40B4-BE49-F238E27FC236}">
                <a16:creationId xmlns:a16="http://schemas.microsoft.com/office/drawing/2014/main" id="{F0174180-0BE4-CA4E-ABC9-C6030E1810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1440" y="453450"/>
            <a:ext cx="1452880" cy="1333363"/>
          </a:xfrm>
          <a:prstGeom prst="rect">
            <a:avLst/>
          </a:prstGeom>
        </p:spPr>
      </p:pic>
    </p:spTree>
    <p:extLst>
      <p:ext uri="{BB962C8B-B14F-4D97-AF65-F5344CB8AC3E}">
        <p14:creationId xmlns:p14="http://schemas.microsoft.com/office/powerpoint/2010/main" val="366894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E8883F-984E-F943-8E18-40420785F1C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0918FBF-CECF-4D4B-83D5-8E47260A72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8661A0C-5E4D-6C4D-A29C-0BCB5E562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88509ED-C22B-9340-BAE1-47329E92CFDF}"/>
              </a:ext>
            </a:extLst>
          </p:cNvPr>
          <p:cNvSpPr>
            <a:spLocks noGrp="1"/>
          </p:cNvSpPr>
          <p:nvPr>
            <p:ph type="dt" sz="half" idx="10"/>
          </p:nvPr>
        </p:nvSpPr>
        <p:spPr/>
        <p:txBody>
          <a:bodyPr/>
          <a:lstStyle/>
          <a:p>
            <a:fld id="{781E5A43-B6A6-4F4F-8D36-93A5A636A71D}" type="datetime1">
              <a:rPr lang="sv-SE" smtClean="0"/>
              <a:t>2025-05-20</a:t>
            </a:fld>
            <a:endParaRPr lang="sv-SE"/>
          </a:p>
        </p:txBody>
      </p:sp>
      <p:sp>
        <p:nvSpPr>
          <p:cNvPr id="6" name="Platshållare för sidfot 5">
            <a:extLst>
              <a:ext uri="{FF2B5EF4-FFF2-40B4-BE49-F238E27FC236}">
                <a16:creationId xmlns:a16="http://schemas.microsoft.com/office/drawing/2014/main" id="{AF6B585B-9DEF-8C43-BA73-81A55D00530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CA52EF6-93EC-F048-8E4F-397B0E402C57}"/>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313739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0B2967-CB5A-F54F-9671-2477394700D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D12D189-B69C-1646-BF9F-BBF18C2E0BEB}"/>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B8D0EF-08D7-7643-9010-B9B01D44C51B}"/>
              </a:ext>
            </a:extLst>
          </p:cNvPr>
          <p:cNvSpPr>
            <a:spLocks noGrp="1"/>
          </p:cNvSpPr>
          <p:nvPr>
            <p:ph type="dt" sz="half" idx="10"/>
          </p:nvPr>
        </p:nvSpPr>
        <p:spPr/>
        <p:txBody>
          <a:bodyPr/>
          <a:lstStyle/>
          <a:p>
            <a:fld id="{CE965FA8-B5E9-1541-BDFA-9EEB53E32628}" type="datetime1">
              <a:rPr lang="sv-SE" smtClean="0"/>
              <a:t>2025-05-20</a:t>
            </a:fld>
            <a:endParaRPr lang="sv-SE"/>
          </a:p>
        </p:txBody>
      </p:sp>
      <p:sp>
        <p:nvSpPr>
          <p:cNvPr id="5" name="Platshållare för sidfot 4">
            <a:extLst>
              <a:ext uri="{FF2B5EF4-FFF2-40B4-BE49-F238E27FC236}">
                <a16:creationId xmlns:a16="http://schemas.microsoft.com/office/drawing/2014/main" id="{7B8DBF73-B24F-8F43-B970-8D6E42B6960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4EE908E-24CE-3F4A-9129-3CC62DE87FF0}"/>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58904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C503E64B-44BA-8E42-B539-95B5EC8AFCB5}"/>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057B16A-E135-2944-9207-29340987F34A}"/>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2F378A3-17EF-4F4E-83A4-C49AE370BBDE}"/>
              </a:ext>
            </a:extLst>
          </p:cNvPr>
          <p:cNvSpPr>
            <a:spLocks noGrp="1"/>
          </p:cNvSpPr>
          <p:nvPr>
            <p:ph type="dt" sz="half" idx="10"/>
          </p:nvPr>
        </p:nvSpPr>
        <p:spPr/>
        <p:txBody>
          <a:bodyPr/>
          <a:lstStyle/>
          <a:p>
            <a:fld id="{07127ABE-9B60-564F-A7C5-8FD492A58FD5}" type="datetime1">
              <a:rPr lang="sv-SE" smtClean="0"/>
              <a:t>2025-05-20</a:t>
            </a:fld>
            <a:endParaRPr lang="sv-SE"/>
          </a:p>
        </p:txBody>
      </p:sp>
      <p:sp>
        <p:nvSpPr>
          <p:cNvPr id="5" name="Platshållare för sidfot 4">
            <a:extLst>
              <a:ext uri="{FF2B5EF4-FFF2-40B4-BE49-F238E27FC236}">
                <a16:creationId xmlns:a16="http://schemas.microsoft.com/office/drawing/2014/main" id="{205D59A0-C2F7-6247-A7B7-874A158B071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25020ED-6A0E-FF4F-BD3E-30966C099ACE}"/>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89364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ACF16D-71FA-4A4F-A949-EE6C54B109F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11F9F4A-C754-4DBE-A73F-C201FEB77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09E4777-BBBB-4DFC-97AA-70BB8C67BCF5}"/>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5" name="Platshållare för sidfot 4">
            <a:extLst>
              <a:ext uri="{FF2B5EF4-FFF2-40B4-BE49-F238E27FC236}">
                <a16:creationId xmlns:a16="http://schemas.microsoft.com/office/drawing/2014/main" id="{60502287-746D-45C8-9EA0-65BAFD0A3D6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1D27F5A-C439-46FB-BBF4-DFD9B61CD0BD}"/>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4138371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5F18EB-52A5-411C-8487-4482D237746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8400919-33FE-4988-85F7-0B174A004D1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D5B56D9-8296-491B-B755-2B167F431603}"/>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5" name="Platshållare för sidfot 4">
            <a:extLst>
              <a:ext uri="{FF2B5EF4-FFF2-40B4-BE49-F238E27FC236}">
                <a16:creationId xmlns:a16="http://schemas.microsoft.com/office/drawing/2014/main" id="{753C939C-684A-44A9-A3A6-D242C0950BE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DDD05AA-5D1B-4A3A-8F99-79DC750DDFFE}"/>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2466391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01B28F-ED31-4333-A6FC-1767EF14181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2B57DB6-C9D9-413C-91BD-F6021DFAAF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38E0DE3-EC9B-4851-A672-DA9C92C4A800}"/>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5" name="Platshållare för sidfot 4">
            <a:extLst>
              <a:ext uri="{FF2B5EF4-FFF2-40B4-BE49-F238E27FC236}">
                <a16:creationId xmlns:a16="http://schemas.microsoft.com/office/drawing/2014/main" id="{97E4D7D9-2AD5-435C-8EE9-DF030E3844D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AC02975-F519-48A8-926D-73CB4A1C8216}"/>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2760466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45BAD7-D457-419F-9EF0-0BCDD6076F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B18848D-838F-4F5D-9C95-5BC9F0343B8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6B216CF-CACC-4E1D-92F6-82689CAE258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386C17D-25AB-44EB-9F8E-9F7AF24218F1}"/>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6" name="Platshållare för sidfot 5">
            <a:extLst>
              <a:ext uri="{FF2B5EF4-FFF2-40B4-BE49-F238E27FC236}">
                <a16:creationId xmlns:a16="http://schemas.microsoft.com/office/drawing/2014/main" id="{5130EFB0-65BE-4A1B-8DBD-8F8B5AF94B0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A3B15B6-B577-4608-ABB6-C6F719D10F60}"/>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1297203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B3C541-F5B8-48F3-A92C-4B587AB66B3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CD41E4-3026-41DC-9631-A6A6C495CF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E365B7A-79D0-4E34-927F-442732FEB75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7EDDAF2-83A9-494E-B5CB-4A60F42862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0C72DEC-235B-4DF3-A11F-79E2F5FBBB05}"/>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69A5D4E-2B17-40D7-B189-6CB585BA6681}"/>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8" name="Platshållare för sidfot 7">
            <a:extLst>
              <a:ext uri="{FF2B5EF4-FFF2-40B4-BE49-F238E27FC236}">
                <a16:creationId xmlns:a16="http://schemas.microsoft.com/office/drawing/2014/main" id="{8B73CC44-4AB4-4A56-8FC1-2A7AA5CC86D7}"/>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032A43F-3AE0-4687-8F67-36F1B668BB65}"/>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382777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4C30D8-5F4A-49D6-8CE9-4E75D8FEF8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2164A1B-B9BC-41C4-B704-EF49ACA239CB}"/>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4" name="Platshållare för sidfot 3">
            <a:extLst>
              <a:ext uri="{FF2B5EF4-FFF2-40B4-BE49-F238E27FC236}">
                <a16:creationId xmlns:a16="http://schemas.microsoft.com/office/drawing/2014/main" id="{E396B866-0EAB-40E0-AD31-E3C274C0290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AD9979D-3E49-4416-B063-C46F93F45603}"/>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3677994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3C92A16-D056-412A-905D-9C2CF5959149}"/>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3" name="Platshållare för sidfot 2">
            <a:extLst>
              <a:ext uri="{FF2B5EF4-FFF2-40B4-BE49-F238E27FC236}">
                <a16:creationId xmlns:a16="http://schemas.microsoft.com/office/drawing/2014/main" id="{9AB7E3E0-1CAC-49BD-BC92-C6F3B37FF13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9F87EDF-EF58-44A6-BBD4-EE61A4F84192}"/>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304929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1374A4-C895-D548-8028-97EE81203FAA}"/>
              </a:ext>
            </a:extLst>
          </p:cNvPr>
          <p:cNvSpPr>
            <a:spLocks noGrp="1"/>
          </p:cNvSpPr>
          <p:nvPr>
            <p:ph type="title"/>
          </p:nvPr>
        </p:nvSpPr>
        <p:spPr>
          <a:xfrm>
            <a:off x="609600" y="868519"/>
            <a:ext cx="4927600"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AC762F6-7D38-864D-8E9D-D65305362797}"/>
              </a:ext>
            </a:extLst>
          </p:cNvPr>
          <p:cNvSpPr>
            <a:spLocks noGrp="1"/>
          </p:cNvSpPr>
          <p:nvPr>
            <p:ph idx="1"/>
          </p:nvPr>
        </p:nvSpPr>
        <p:spPr/>
        <p:txBody>
          <a:bodyPr/>
          <a:lstStyle>
            <a:lvl1pPr>
              <a:lnSpc>
                <a:spcPts val="2100"/>
              </a:lnSpc>
              <a:defRPr sz="1500"/>
            </a:lvl1pPr>
            <a:lvl2pPr>
              <a:lnSpc>
                <a:spcPts val="2100"/>
              </a:lnSpc>
              <a:defRPr sz="1500"/>
            </a:lvl2pPr>
            <a:lvl3pPr>
              <a:lnSpc>
                <a:spcPts val="2100"/>
              </a:lnSpc>
              <a:defRPr sz="1500"/>
            </a:lvl3pPr>
            <a:lvl4pPr>
              <a:lnSpc>
                <a:spcPts val="2100"/>
              </a:lnSpc>
              <a:defRPr sz="1500"/>
            </a:lvl4pPr>
            <a:lvl5pPr>
              <a:lnSpc>
                <a:spcPts val="2100"/>
              </a:lnSpc>
              <a:defRPr sz="15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8FC307-140B-9948-974E-CE3309283387}"/>
              </a:ext>
            </a:extLst>
          </p:cNvPr>
          <p:cNvSpPr>
            <a:spLocks noGrp="1"/>
          </p:cNvSpPr>
          <p:nvPr>
            <p:ph type="dt" sz="half" idx="10"/>
          </p:nvPr>
        </p:nvSpPr>
        <p:spPr/>
        <p:txBody>
          <a:bodyPr/>
          <a:lstStyle/>
          <a:p>
            <a:fld id="{2D49340B-2F75-9841-9E6B-E3330C306B9F}" type="datetime1">
              <a:rPr lang="sv-SE" smtClean="0"/>
              <a:t>2025-05-20</a:t>
            </a:fld>
            <a:endParaRPr lang="sv-SE"/>
          </a:p>
        </p:txBody>
      </p:sp>
      <p:sp>
        <p:nvSpPr>
          <p:cNvPr id="5" name="Platshållare för sidfot 4">
            <a:extLst>
              <a:ext uri="{FF2B5EF4-FFF2-40B4-BE49-F238E27FC236}">
                <a16:creationId xmlns:a16="http://schemas.microsoft.com/office/drawing/2014/main" id="{6DB88BA3-0801-8645-9C04-13C6A64ABDE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605BC31-C8CF-254A-AB68-020F76A57DC7}"/>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55065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2829A9-5D4B-4706-914E-B2C1A0B38F4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38EFB2-3893-4E7D-A6FE-7063D6F93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8D27540-7D49-416B-B347-C16A63F90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57DBC3F-B053-40AD-B228-3B5FA5714EAE}"/>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6" name="Platshållare för sidfot 5">
            <a:extLst>
              <a:ext uri="{FF2B5EF4-FFF2-40B4-BE49-F238E27FC236}">
                <a16:creationId xmlns:a16="http://schemas.microsoft.com/office/drawing/2014/main" id="{66DAD21D-920D-4CB5-9B63-8E55DBA504E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5EEB4B6-6D6C-41F5-8911-8630B69F9D16}"/>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3022525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3F6602-A996-43DD-BB7D-2E538EF6E79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8E6DA91-5CA0-4614-9352-E0A530AB2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28579074-F65F-467E-81BE-BFE1E12C2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381BC07-A63A-4535-AA2F-27F6F35DF964}"/>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6" name="Platshållare för sidfot 5">
            <a:extLst>
              <a:ext uri="{FF2B5EF4-FFF2-40B4-BE49-F238E27FC236}">
                <a16:creationId xmlns:a16="http://schemas.microsoft.com/office/drawing/2014/main" id="{B8B9A6B9-15AA-4166-ADB7-EB8A30FF965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445781D-FA01-4CF5-A235-68F2D357967C}"/>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1797382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67985D-7E32-457F-A18E-78F72E643A5B}"/>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233CABF-E297-44A1-8060-78A182EBFAA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33E3871-5879-47AE-BBE8-3F586161D158}"/>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5" name="Platshållare för sidfot 4">
            <a:extLst>
              <a:ext uri="{FF2B5EF4-FFF2-40B4-BE49-F238E27FC236}">
                <a16:creationId xmlns:a16="http://schemas.microsoft.com/office/drawing/2014/main" id="{05E2D82F-21A8-4C6A-8F27-3DCAB78B1EC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06F40E9-D569-42E9-AC1A-21E5D0E15AA0}"/>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680342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4CC5BC6-A675-4E4B-A3BE-D9D34F7FC475}"/>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034BB36-95CE-4DC6-A96F-38F9622501B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2920ED1-47CF-42BA-B707-C239A618B468}"/>
              </a:ext>
            </a:extLst>
          </p:cNvPr>
          <p:cNvSpPr>
            <a:spLocks noGrp="1"/>
          </p:cNvSpPr>
          <p:nvPr>
            <p:ph type="dt" sz="half" idx="10"/>
          </p:nvPr>
        </p:nvSpPr>
        <p:spPr/>
        <p:txBody>
          <a:bodyPr/>
          <a:lstStyle/>
          <a:p>
            <a:fld id="{28F65482-0FDC-4ECB-B793-D1B8576CD4F5}" type="datetimeFigureOut">
              <a:rPr lang="sv-SE" smtClean="0"/>
              <a:t>2025-05-20</a:t>
            </a:fld>
            <a:endParaRPr lang="sv-SE"/>
          </a:p>
        </p:txBody>
      </p:sp>
      <p:sp>
        <p:nvSpPr>
          <p:cNvPr id="5" name="Platshållare för sidfot 4">
            <a:extLst>
              <a:ext uri="{FF2B5EF4-FFF2-40B4-BE49-F238E27FC236}">
                <a16:creationId xmlns:a16="http://schemas.microsoft.com/office/drawing/2014/main" id="{EDEEAC0B-AF67-48E7-9E52-60A1A34AB7C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9E69907-A1AC-4782-883D-3499E18EAD60}"/>
              </a:ext>
            </a:extLst>
          </p:cNvPr>
          <p:cNvSpPr>
            <a:spLocks noGrp="1"/>
          </p:cNvSpPr>
          <p:nvPr>
            <p:ph type="sldNum" sz="quarter" idx="12"/>
          </p:nvPr>
        </p:nvSpPr>
        <p:spPr/>
        <p:txBody>
          <a:bodyPr/>
          <a:lstStyle/>
          <a:p>
            <a:fld id="{C504A78E-27E5-4408-91A8-01DA02ACF9B3}" type="slidenum">
              <a:rPr lang="sv-SE" smtClean="0"/>
              <a:t>‹#›</a:t>
            </a:fld>
            <a:endParaRPr lang="sv-SE"/>
          </a:p>
        </p:txBody>
      </p:sp>
    </p:spTree>
    <p:extLst>
      <p:ext uri="{BB962C8B-B14F-4D97-AF65-F5344CB8AC3E}">
        <p14:creationId xmlns:p14="http://schemas.microsoft.com/office/powerpoint/2010/main" val="3723031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C7D7431-DA2E-AC23-80CC-550BAEC8232F}"/>
              </a:ext>
            </a:extLst>
          </p:cNvPr>
          <p:cNvSpPr>
            <a:spLocks noGrp="1"/>
          </p:cNvSpPr>
          <p:nvPr>
            <p:ph type="dt" sz="half" idx="10"/>
          </p:nvPr>
        </p:nvSpPr>
        <p:spPr>
          <a:xfrm>
            <a:off x="838200" y="6356350"/>
            <a:ext cx="2743200" cy="365125"/>
          </a:xfrm>
          <a:prstGeom prst="rect">
            <a:avLst/>
          </a:prstGeom>
        </p:spPr>
        <p:txBody>
          <a:bodyPr/>
          <a:lstStyle/>
          <a:p>
            <a:fld id="{20E23650-A8EA-BB44-B8B9-EEAB89CF56CB}" type="datetimeFigureOut">
              <a:rPr lang="sv-SE" smtClean="0"/>
              <a:t>2025-05-20</a:t>
            </a:fld>
            <a:endParaRPr lang="sv-SE"/>
          </a:p>
        </p:txBody>
      </p:sp>
      <p:sp>
        <p:nvSpPr>
          <p:cNvPr id="3" name="Platshållare för sidfot 2">
            <a:extLst>
              <a:ext uri="{FF2B5EF4-FFF2-40B4-BE49-F238E27FC236}">
                <a16:creationId xmlns:a16="http://schemas.microsoft.com/office/drawing/2014/main" id="{6E227A73-7070-959F-F489-F9B15D4B506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42210D75-376B-0A17-480E-F2EEDFB15D1D}"/>
              </a:ext>
            </a:extLst>
          </p:cNvPr>
          <p:cNvSpPr>
            <a:spLocks noGrp="1"/>
          </p:cNvSpPr>
          <p:nvPr>
            <p:ph type="sldNum" sz="quarter" idx="12"/>
          </p:nvPr>
        </p:nvSpPr>
        <p:spPr>
          <a:xfrm>
            <a:off x="8610600" y="6356350"/>
            <a:ext cx="2743200" cy="365125"/>
          </a:xfrm>
          <a:prstGeom prst="rect">
            <a:avLst/>
          </a:prstGeom>
        </p:spPr>
        <p:txBody>
          <a:bodyPr/>
          <a:lstStyle/>
          <a:p>
            <a:fld id="{43712D9B-8A7C-2F4C-840C-DAF014F2EE23}" type="slidenum">
              <a:rPr lang="sv-SE" smtClean="0"/>
              <a:t>‹#›</a:t>
            </a:fld>
            <a:endParaRPr lang="sv-SE"/>
          </a:p>
        </p:txBody>
      </p:sp>
    </p:spTree>
    <p:extLst>
      <p:ext uri="{BB962C8B-B14F-4D97-AF65-F5344CB8AC3E}">
        <p14:creationId xmlns:p14="http://schemas.microsoft.com/office/powerpoint/2010/main" val="3277862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1374A4-C895-D548-8028-97EE81203FAA}"/>
              </a:ext>
            </a:extLst>
          </p:cNvPr>
          <p:cNvSpPr>
            <a:spLocks noGrp="1"/>
          </p:cNvSpPr>
          <p:nvPr>
            <p:ph type="title"/>
          </p:nvPr>
        </p:nvSpPr>
        <p:spPr>
          <a:xfrm>
            <a:off x="6606233" y="1899684"/>
            <a:ext cx="5054464" cy="896909"/>
          </a:xfrm>
        </p:spPr>
        <p:txBody>
          <a:bodyPr>
            <a:noAutofit/>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AC762F6-7D38-864D-8E9D-D65305362797}"/>
              </a:ext>
            </a:extLst>
          </p:cNvPr>
          <p:cNvSpPr>
            <a:spLocks noGrp="1"/>
          </p:cNvSpPr>
          <p:nvPr>
            <p:ph idx="1"/>
          </p:nvPr>
        </p:nvSpPr>
        <p:spPr>
          <a:xfrm>
            <a:off x="6900873" y="3040910"/>
            <a:ext cx="4762660" cy="3667443"/>
          </a:xfrm>
        </p:spPr>
        <p:txBody>
          <a:bodyPr>
            <a:noAutofit/>
          </a:bodyPr>
          <a:lstStyle>
            <a:lvl1pPr>
              <a:lnSpc>
                <a:spcPts val="2100"/>
              </a:lnSpc>
              <a:defRPr sz="1500"/>
            </a:lvl1pPr>
            <a:lvl2pPr>
              <a:lnSpc>
                <a:spcPts val="2100"/>
              </a:lnSpc>
              <a:defRPr sz="1500"/>
            </a:lvl2pPr>
            <a:lvl3pPr>
              <a:lnSpc>
                <a:spcPts val="2100"/>
              </a:lnSpc>
              <a:defRPr sz="1500"/>
            </a:lvl3pPr>
            <a:lvl4pPr>
              <a:lnSpc>
                <a:spcPts val="2100"/>
              </a:lnSpc>
              <a:defRPr sz="1500"/>
            </a:lvl4pPr>
            <a:lvl5pPr>
              <a:lnSpc>
                <a:spcPts val="2100"/>
              </a:lnSpc>
              <a:defRPr sz="15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8FC307-140B-9948-974E-CE3309283387}"/>
              </a:ext>
            </a:extLst>
          </p:cNvPr>
          <p:cNvSpPr>
            <a:spLocks noGrp="1"/>
          </p:cNvSpPr>
          <p:nvPr>
            <p:ph type="dt" sz="half" idx="10"/>
          </p:nvPr>
        </p:nvSpPr>
        <p:spPr/>
        <p:txBody>
          <a:bodyPr/>
          <a:lstStyle/>
          <a:p>
            <a:fld id="{2D49340B-2F75-9841-9E6B-E3330C306B9F}" type="datetime1">
              <a:rPr lang="sv-SE" smtClean="0"/>
              <a:t>2025-05-20</a:t>
            </a:fld>
            <a:endParaRPr lang="sv-SE"/>
          </a:p>
        </p:txBody>
      </p:sp>
      <p:sp>
        <p:nvSpPr>
          <p:cNvPr id="5" name="Platshållare för sidfot 4">
            <a:extLst>
              <a:ext uri="{FF2B5EF4-FFF2-40B4-BE49-F238E27FC236}">
                <a16:creationId xmlns:a16="http://schemas.microsoft.com/office/drawing/2014/main" id="{6DB88BA3-0801-8645-9C04-13C6A64ABDE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605BC31-C8CF-254A-AB68-020F76A57DC7}"/>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264514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C69C45-2297-9D49-BB68-B4472A8E4408}"/>
              </a:ext>
            </a:extLst>
          </p:cNvPr>
          <p:cNvSpPr>
            <a:spLocks noGrp="1"/>
          </p:cNvSpPr>
          <p:nvPr>
            <p:ph type="title" hasCustomPrompt="1"/>
          </p:nvPr>
        </p:nvSpPr>
        <p:spPr>
          <a:xfrm>
            <a:off x="648970" y="1757680"/>
            <a:ext cx="9592310" cy="4053840"/>
          </a:xfrm>
        </p:spPr>
        <p:txBody>
          <a:bodyPr anchor="t" anchorCtr="0"/>
          <a:lstStyle>
            <a:lvl1pPr marL="9525" indent="-9525">
              <a:lnSpc>
                <a:spcPct val="100000"/>
              </a:lnSpc>
              <a:buFontTx/>
              <a:buNone/>
              <a:tabLst/>
              <a:defRPr sz="3600" b="1" i="0">
                <a:solidFill>
                  <a:srgbClr val="28AA6E"/>
                </a:solidFill>
                <a:latin typeface="Arial" panose="020B0604020202020204" pitchFamily="34" charset="0"/>
                <a:cs typeface="Arial" panose="020B0604020202020204" pitchFamily="34" charset="0"/>
              </a:defRPr>
            </a:lvl1pPr>
          </a:lstStyle>
          <a:p>
            <a:r>
              <a:rPr lang="sv-SE" dirty="0"/>
              <a:t>Klicka här för att ändra mall </a:t>
            </a:r>
            <a:br>
              <a:rPr lang="sv-SE" dirty="0"/>
            </a:br>
            <a:r>
              <a:rPr lang="sv-SE" dirty="0"/>
              <a:t>för rubrikformat</a:t>
            </a:r>
          </a:p>
        </p:txBody>
      </p:sp>
      <p:sp>
        <p:nvSpPr>
          <p:cNvPr id="4" name="Platshållare för datum 3">
            <a:extLst>
              <a:ext uri="{FF2B5EF4-FFF2-40B4-BE49-F238E27FC236}">
                <a16:creationId xmlns:a16="http://schemas.microsoft.com/office/drawing/2014/main" id="{065825D4-837E-124A-8EB6-BA31C7455BEE}"/>
              </a:ext>
            </a:extLst>
          </p:cNvPr>
          <p:cNvSpPr>
            <a:spLocks noGrp="1"/>
          </p:cNvSpPr>
          <p:nvPr>
            <p:ph type="dt" sz="half" idx="10"/>
          </p:nvPr>
        </p:nvSpPr>
        <p:spPr/>
        <p:txBody>
          <a:bodyPr/>
          <a:lstStyle/>
          <a:p>
            <a:fld id="{28455043-5A53-724A-8C46-4A842B3CAF37}" type="datetime1">
              <a:rPr lang="sv-SE" smtClean="0"/>
              <a:t>2025-05-20</a:t>
            </a:fld>
            <a:endParaRPr lang="sv-SE"/>
          </a:p>
        </p:txBody>
      </p:sp>
      <p:sp>
        <p:nvSpPr>
          <p:cNvPr id="5" name="Platshållare för sidfot 4">
            <a:extLst>
              <a:ext uri="{FF2B5EF4-FFF2-40B4-BE49-F238E27FC236}">
                <a16:creationId xmlns:a16="http://schemas.microsoft.com/office/drawing/2014/main" id="{0A654968-B383-A24B-BDD6-BE6921BA7C4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D49963F-1C2C-3549-9BC6-009BAC36A2BB}"/>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15236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81DC6E-5384-ED43-A6FF-972FDD04096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EA422B8-6377-EE43-B1A3-83593A546E77}"/>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513CEE2-762D-BE4E-A636-C7E1B76648D5}"/>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6FBC6E2-612B-3444-8E3F-0FFF22F673E9}"/>
              </a:ext>
            </a:extLst>
          </p:cNvPr>
          <p:cNvSpPr>
            <a:spLocks noGrp="1"/>
          </p:cNvSpPr>
          <p:nvPr>
            <p:ph type="dt" sz="half" idx="10"/>
          </p:nvPr>
        </p:nvSpPr>
        <p:spPr/>
        <p:txBody>
          <a:bodyPr/>
          <a:lstStyle/>
          <a:p>
            <a:fld id="{37D0B638-B0A7-BD43-8836-1AAB414AF9F4}" type="datetime1">
              <a:rPr lang="sv-SE" smtClean="0"/>
              <a:t>2025-05-20</a:t>
            </a:fld>
            <a:endParaRPr lang="sv-SE"/>
          </a:p>
        </p:txBody>
      </p:sp>
      <p:sp>
        <p:nvSpPr>
          <p:cNvPr id="6" name="Platshållare för sidfot 5">
            <a:extLst>
              <a:ext uri="{FF2B5EF4-FFF2-40B4-BE49-F238E27FC236}">
                <a16:creationId xmlns:a16="http://schemas.microsoft.com/office/drawing/2014/main" id="{82732BDF-E867-724B-A67A-C3062D042AA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3383314-EA82-7F44-B2E4-0431077D78B2}"/>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91259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D6BDC5-DD87-8642-8396-B502AE549D0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52CAC69-A624-4547-8311-D74B5CA3CC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42EEAEB8-E344-E54D-A2C1-0F74EB025FA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E209593-4FA4-BB4C-90BA-36C80699AE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B484AAED-C6AE-014E-8D90-97C56C3A52D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FAABEDC-3A10-C947-AC8D-9B212B1048CB}"/>
              </a:ext>
            </a:extLst>
          </p:cNvPr>
          <p:cNvSpPr>
            <a:spLocks noGrp="1"/>
          </p:cNvSpPr>
          <p:nvPr>
            <p:ph type="dt" sz="half" idx="10"/>
          </p:nvPr>
        </p:nvSpPr>
        <p:spPr/>
        <p:txBody>
          <a:bodyPr/>
          <a:lstStyle/>
          <a:p>
            <a:fld id="{FA8F9034-D4EC-804D-AD4D-B13C92A955AB}" type="datetime1">
              <a:rPr lang="sv-SE" smtClean="0"/>
              <a:t>2025-05-20</a:t>
            </a:fld>
            <a:endParaRPr lang="sv-SE"/>
          </a:p>
        </p:txBody>
      </p:sp>
      <p:sp>
        <p:nvSpPr>
          <p:cNvPr id="8" name="Platshållare för sidfot 7">
            <a:extLst>
              <a:ext uri="{FF2B5EF4-FFF2-40B4-BE49-F238E27FC236}">
                <a16:creationId xmlns:a16="http://schemas.microsoft.com/office/drawing/2014/main" id="{9BFAC007-EDA8-9A49-8821-0D6A9098C31C}"/>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91A30CD-FE64-AC44-A741-BF2746CA5F75}"/>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34155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32C82E-55FB-5742-B038-D6725B3B6C9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BFD1A5-B1F9-4F4A-BC28-C828F2FDBAAC}"/>
              </a:ext>
            </a:extLst>
          </p:cNvPr>
          <p:cNvSpPr>
            <a:spLocks noGrp="1"/>
          </p:cNvSpPr>
          <p:nvPr>
            <p:ph type="dt" sz="half" idx="10"/>
          </p:nvPr>
        </p:nvSpPr>
        <p:spPr/>
        <p:txBody>
          <a:bodyPr/>
          <a:lstStyle/>
          <a:p>
            <a:fld id="{8380B49D-5914-F147-9362-42D4036971E7}" type="datetime1">
              <a:rPr lang="sv-SE" smtClean="0"/>
              <a:t>2025-05-20</a:t>
            </a:fld>
            <a:endParaRPr lang="sv-SE"/>
          </a:p>
        </p:txBody>
      </p:sp>
      <p:sp>
        <p:nvSpPr>
          <p:cNvPr id="4" name="Platshållare för sidfot 3">
            <a:extLst>
              <a:ext uri="{FF2B5EF4-FFF2-40B4-BE49-F238E27FC236}">
                <a16:creationId xmlns:a16="http://schemas.microsoft.com/office/drawing/2014/main" id="{9785B0A0-082E-DF44-92D9-0ECC4B142302}"/>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37706A5-37E0-9349-B5CF-28311EDA0A77}"/>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173833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C1C66AD-7DC9-B249-B2D1-41604FD2EBF5}"/>
              </a:ext>
            </a:extLst>
          </p:cNvPr>
          <p:cNvSpPr>
            <a:spLocks noGrp="1"/>
          </p:cNvSpPr>
          <p:nvPr>
            <p:ph type="dt" sz="half" idx="10"/>
          </p:nvPr>
        </p:nvSpPr>
        <p:spPr/>
        <p:txBody>
          <a:bodyPr/>
          <a:lstStyle/>
          <a:p>
            <a:fld id="{EAA041E0-E76D-2342-A5B1-39F568F87040}" type="datetime1">
              <a:rPr lang="sv-SE" smtClean="0"/>
              <a:t>2025-05-20</a:t>
            </a:fld>
            <a:endParaRPr lang="sv-SE"/>
          </a:p>
        </p:txBody>
      </p:sp>
      <p:sp>
        <p:nvSpPr>
          <p:cNvPr id="3" name="Platshållare för sidfot 2">
            <a:extLst>
              <a:ext uri="{FF2B5EF4-FFF2-40B4-BE49-F238E27FC236}">
                <a16:creationId xmlns:a16="http://schemas.microsoft.com/office/drawing/2014/main" id="{D8397BC9-DF05-8145-8E15-8E2A26EFF7CE}"/>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CD70E53-6484-5645-9928-906A4130C8C3}"/>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172492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A9F3AA-EA2C-6645-85BF-C1266E4F5C5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23DA03F-37E1-7D45-9D4C-B0E068EC7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CDCCC6B-9FB1-F549-BA11-A6F0941882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9B032E4-938B-F240-9787-C6092B9CF2E2}"/>
              </a:ext>
            </a:extLst>
          </p:cNvPr>
          <p:cNvSpPr>
            <a:spLocks noGrp="1"/>
          </p:cNvSpPr>
          <p:nvPr>
            <p:ph type="dt" sz="half" idx="10"/>
          </p:nvPr>
        </p:nvSpPr>
        <p:spPr/>
        <p:txBody>
          <a:bodyPr/>
          <a:lstStyle/>
          <a:p>
            <a:fld id="{11C46324-82B1-B742-87DB-0AD71692DDEF}" type="datetime1">
              <a:rPr lang="sv-SE" smtClean="0"/>
              <a:t>2025-05-20</a:t>
            </a:fld>
            <a:endParaRPr lang="sv-SE"/>
          </a:p>
        </p:txBody>
      </p:sp>
      <p:sp>
        <p:nvSpPr>
          <p:cNvPr id="6" name="Platshållare för sidfot 5">
            <a:extLst>
              <a:ext uri="{FF2B5EF4-FFF2-40B4-BE49-F238E27FC236}">
                <a16:creationId xmlns:a16="http://schemas.microsoft.com/office/drawing/2014/main" id="{62B34303-8370-0443-A939-C53F26C0FC6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4C14902-9513-4545-AC52-61A315EA5575}"/>
              </a:ext>
            </a:extLst>
          </p:cNvPr>
          <p:cNvSpPr>
            <a:spLocks noGrp="1"/>
          </p:cNvSpPr>
          <p:nvPr>
            <p:ph type="sldNum" sz="quarter" idx="12"/>
          </p:nvPr>
        </p:nvSpPr>
        <p:spPr/>
        <p:txBody>
          <a:bodyPr/>
          <a:lstStyle/>
          <a:p>
            <a:fld id="{E31A08F7-F708-F049-8B34-7E2F05E6DE08}" type="slidenum">
              <a:rPr lang="sv-SE" smtClean="0"/>
              <a:t>‹#›</a:t>
            </a:fld>
            <a:endParaRPr lang="sv-SE"/>
          </a:p>
        </p:txBody>
      </p:sp>
    </p:spTree>
    <p:extLst>
      <p:ext uri="{BB962C8B-B14F-4D97-AF65-F5344CB8AC3E}">
        <p14:creationId xmlns:p14="http://schemas.microsoft.com/office/powerpoint/2010/main" val="356339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6421663-1148-BD47-BD3B-E9BE0263692E}"/>
              </a:ext>
            </a:extLst>
          </p:cNvPr>
          <p:cNvSpPr>
            <a:spLocks noGrp="1"/>
          </p:cNvSpPr>
          <p:nvPr>
            <p:ph type="title"/>
          </p:nvPr>
        </p:nvSpPr>
        <p:spPr>
          <a:xfrm>
            <a:off x="599440" y="868519"/>
            <a:ext cx="4927600" cy="1325563"/>
          </a:xfrm>
          <a:prstGeom prst="rect">
            <a:avLst/>
          </a:prstGeom>
        </p:spPr>
        <p:txBody>
          <a:bodyPr vert="horz" lIns="0" tIns="45720" rIns="91440" bIns="4572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C67920D-89F1-FB4E-AD19-CEAC6EE2A4D9}"/>
              </a:ext>
            </a:extLst>
          </p:cNvPr>
          <p:cNvSpPr>
            <a:spLocks noGrp="1"/>
          </p:cNvSpPr>
          <p:nvPr>
            <p:ph type="body" idx="1"/>
          </p:nvPr>
        </p:nvSpPr>
        <p:spPr>
          <a:xfrm>
            <a:off x="904240" y="2438399"/>
            <a:ext cx="4643120" cy="3667443"/>
          </a:xfrm>
          <a:prstGeom prst="rect">
            <a:avLst/>
          </a:prstGeom>
        </p:spPr>
        <p:txBody>
          <a:bodyPr vert="horz" lIns="0" tIns="45720" rIns="91440" bIns="45720" rtlCol="0">
            <a:noAutofit/>
          </a:bodyPr>
          <a:lstStyle/>
          <a:p>
            <a:pPr lvl="0"/>
            <a:r>
              <a:rPr lang="sv-SE" dirty="0"/>
              <a:t>Klicka här för att ändra </a:t>
            </a:r>
            <a:br>
              <a:rPr lang="sv-SE" dirty="0"/>
            </a:br>
            <a:r>
              <a:rPr lang="sv-SE" dirty="0"/>
              <a:t>format på </a:t>
            </a:r>
            <a:r>
              <a:rPr lang="sv-SE" dirty="0" err="1"/>
              <a:t>bakgrundstexte</a:t>
            </a:r>
            <a:endParaRPr lang="sv-SE" dirty="0"/>
          </a:p>
        </p:txBody>
      </p:sp>
      <p:sp>
        <p:nvSpPr>
          <p:cNvPr id="4" name="Platshållare för datum 3">
            <a:extLst>
              <a:ext uri="{FF2B5EF4-FFF2-40B4-BE49-F238E27FC236}">
                <a16:creationId xmlns:a16="http://schemas.microsoft.com/office/drawing/2014/main" id="{049D69E7-D5A5-8F43-9610-30A43D311F60}"/>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Arial" panose="020B0604020202020204" pitchFamily="34" charset="0"/>
                <a:cs typeface="Arial" panose="020B0604020202020204" pitchFamily="34" charset="0"/>
              </a:defRPr>
            </a:lvl1pPr>
          </a:lstStyle>
          <a:p>
            <a:fld id="{8C5C6BF4-F8C6-DD42-A1F9-92D1FF37E8A8}" type="datetime1">
              <a:rPr lang="sv-SE" smtClean="0"/>
              <a:t>2025-05-20</a:t>
            </a:fld>
            <a:endParaRPr lang="sv-SE" sz="1000" dirty="0"/>
          </a:p>
        </p:txBody>
      </p:sp>
      <p:sp>
        <p:nvSpPr>
          <p:cNvPr id="5" name="Platshållare för sidfot 4">
            <a:extLst>
              <a:ext uri="{FF2B5EF4-FFF2-40B4-BE49-F238E27FC236}">
                <a16:creationId xmlns:a16="http://schemas.microsoft.com/office/drawing/2014/main" id="{A892A928-DEAD-8C45-9E5C-C673A5D5679C}"/>
              </a:ext>
            </a:extLst>
          </p:cNvPr>
          <p:cNvSpPr>
            <a:spLocks noGrp="1"/>
          </p:cNvSpPr>
          <p:nvPr>
            <p:ph type="ftr" sz="quarter" idx="3"/>
          </p:nvPr>
        </p:nvSpPr>
        <p:spPr>
          <a:xfrm>
            <a:off x="2743200" y="6492875"/>
            <a:ext cx="6705600" cy="365125"/>
          </a:xfrm>
          <a:prstGeom prst="rect">
            <a:avLst/>
          </a:prstGeom>
        </p:spPr>
        <p:txBody>
          <a:bodyPr vert="horz" lIns="91440" tIns="45720" rIns="91440" bIns="45720" rtlCol="0" anchor="ctr"/>
          <a:lstStyle>
            <a:lvl1pPr algn="ctr">
              <a:defRPr sz="1000" b="0" i="0">
                <a:solidFill>
                  <a:schemeClr val="tx1">
                    <a:tint val="75000"/>
                  </a:schemeClr>
                </a:solidFill>
                <a:latin typeface="Arial" panose="020B0604020202020204" pitchFamily="34" charset="0"/>
                <a:cs typeface="Arial" panose="020B0604020202020204" pitchFamily="34" charset="0"/>
              </a:defRPr>
            </a:lvl1pPr>
          </a:lstStyle>
          <a:p>
            <a:endParaRPr lang="sv-SE" sz="1000" dirty="0"/>
          </a:p>
        </p:txBody>
      </p:sp>
      <p:sp>
        <p:nvSpPr>
          <p:cNvPr id="6" name="Platshållare för bildnummer 5">
            <a:extLst>
              <a:ext uri="{FF2B5EF4-FFF2-40B4-BE49-F238E27FC236}">
                <a16:creationId xmlns:a16="http://schemas.microsoft.com/office/drawing/2014/main" id="{0CF7C964-BC8F-8D4C-A6D5-82B9F7F279C4}"/>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Arial Black" panose="020B0604020202020204" pitchFamily="34" charset="0"/>
              </a:defRPr>
            </a:lvl1pPr>
          </a:lstStyle>
          <a:p>
            <a:fld id="{E31A08F7-F708-F049-8B34-7E2F05E6DE08}" type="slidenum">
              <a:rPr lang="sv-SE" smtClean="0"/>
              <a:pPr/>
              <a:t>‹#›</a:t>
            </a:fld>
            <a:endParaRPr lang="sv-SE" sz="1000" dirty="0"/>
          </a:p>
        </p:txBody>
      </p:sp>
      <p:pic>
        <p:nvPicPr>
          <p:cNvPr id="7" name="Bildobjekt 6">
            <a:extLst>
              <a:ext uri="{FF2B5EF4-FFF2-40B4-BE49-F238E27FC236}">
                <a16:creationId xmlns:a16="http://schemas.microsoft.com/office/drawing/2014/main" id="{F0B2355D-BA73-5A48-B7E5-8632CA15583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251440" y="453450"/>
            <a:ext cx="1452880" cy="1333363"/>
          </a:xfrm>
          <a:prstGeom prst="rect">
            <a:avLst/>
          </a:prstGeom>
        </p:spPr>
      </p:pic>
    </p:spTree>
    <p:extLst>
      <p:ext uri="{BB962C8B-B14F-4D97-AF65-F5344CB8AC3E}">
        <p14:creationId xmlns:p14="http://schemas.microsoft.com/office/powerpoint/2010/main" val="2546085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285750" indent="-285750" algn="l" defTabSz="914400" rtl="0" eaLnBrk="1" latinLnBrk="0" hangingPunct="1">
        <a:lnSpc>
          <a:spcPct val="90000"/>
        </a:lnSpc>
        <a:spcBef>
          <a:spcPct val="0"/>
        </a:spcBef>
        <a:buClr>
          <a:srgbClr val="28AA6E"/>
        </a:buClr>
        <a:buSzPct val="150000"/>
        <a:buFont typeface="Systemtypsnitt normalt"/>
        <a:buChar char="■"/>
        <a:defRPr sz="1800" b="1" i="0" kern="1200">
          <a:solidFill>
            <a:schemeClr val="tx1"/>
          </a:solidFill>
          <a:latin typeface="Arial Black" panose="020B0604020202020204" pitchFamily="34" charset="0"/>
          <a:ea typeface="+mj-ea"/>
          <a:cs typeface="Arial Black" panose="020B0604020202020204" pitchFamily="34" charset="0"/>
        </a:defRPr>
      </a:lvl1pPr>
    </p:titleStyle>
    <p:bodyStyle>
      <a:lvl1pPr marL="0" indent="0" algn="l" defTabSz="914400" rtl="0" eaLnBrk="1" latinLnBrk="0" hangingPunct="1">
        <a:lnSpc>
          <a:spcPct val="100000"/>
        </a:lnSpc>
        <a:spcBef>
          <a:spcPts val="1000"/>
        </a:spcBef>
        <a:buFontTx/>
        <a:buNone/>
        <a:defRPr sz="15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4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4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4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0B02590-346B-46DD-8242-EA61EEC79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FDD5A86-BC0A-4499-B94E-47EAFB8D6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F6F94E1-BB47-4297-BC92-4DC1524496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65482-0FDC-4ECB-B793-D1B8576CD4F5}" type="datetimeFigureOut">
              <a:rPr lang="sv-SE" smtClean="0"/>
              <a:t>2025-05-20</a:t>
            </a:fld>
            <a:endParaRPr lang="sv-SE"/>
          </a:p>
        </p:txBody>
      </p:sp>
      <p:sp>
        <p:nvSpPr>
          <p:cNvPr id="5" name="Platshållare för sidfot 4">
            <a:extLst>
              <a:ext uri="{FF2B5EF4-FFF2-40B4-BE49-F238E27FC236}">
                <a16:creationId xmlns:a16="http://schemas.microsoft.com/office/drawing/2014/main" id="{4B7E112F-48D5-40D2-9E0C-52E9DD0BED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DEBF722-86B5-4182-A36E-96CAA53FBA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4A78E-27E5-4408-91A8-01DA02ACF9B3}" type="slidenum">
              <a:rPr lang="sv-SE" smtClean="0"/>
              <a:t>‹#›</a:t>
            </a:fld>
            <a:endParaRPr lang="sv-SE"/>
          </a:p>
        </p:txBody>
      </p:sp>
    </p:spTree>
    <p:extLst>
      <p:ext uri="{BB962C8B-B14F-4D97-AF65-F5344CB8AC3E}">
        <p14:creationId xmlns:p14="http://schemas.microsoft.com/office/powerpoint/2010/main" val="27242045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676630"/>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https://jarnvagsjobb.se/"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jarnvagsjobb.se/"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jarnvagsjobb.se/utbildningar/"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jarnvagsjobb.se/" TargetMode="External"/><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vfilm_v2">
            <a:hlinkClick r:id="" action="ppaction://media"/>
            <a:extLst>
              <a:ext uri="{FF2B5EF4-FFF2-40B4-BE49-F238E27FC236}">
                <a16:creationId xmlns:a16="http://schemas.microsoft.com/office/drawing/2014/main" id="{E02735CB-92B3-4A53-8DB9-F74F7C19B9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6" name="Bildobjekt 5">
            <a:hlinkClick r:id="rId5"/>
            <a:extLst>
              <a:ext uri="{FF2B5EF4-FFF2-40B4-BE49-F238E27FC236}">
                <a16:creationId xmlns:a16="http://schemas.microsoft.com/office/drawing/2014/main" id="{F6F39270-D260-445E-B01E-770375D77B4D}"/>
              </a:ext>
            </a:extLst>
          </p:cNvPr>
          <p:cNvPicPr>
            <a:picLocks noChangeAspect="1"/>
          </p:cNvPicPr>
          <p:nvPr/>
        </p:nvPicPr>
        <p:blipFill>
          <a:blip r:embed="rId6"/>
          <a:stretch>
            <a:fillRect/>
          </a:stretch>
        </p:blipFill>
        <p:spPr>
          <a:xfrm>
            <a:off x="1844554" y="4636631"/>
            <a:ext cx="8429636" cy="1404939"/>
          </a:xfrm>
          <a:prstGeom prst="rect">
            <a:avLst/>
          </a:prstGeom>
        </p:spPr>
      </p:pic>
    </p:spTree>
    <p:extLst>
      <p:ext uri="{BB962C8B-B14F-4D97-AF65-F5344CB8AC3E}">
        <p14:creationId xmlns:p14="http://schemas.microsoft.com/office/powerpoint/2010/main" val="245367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broccoli, grön, gata, sitter&#10;&#10;Automatiskt genererad beskrivning">
            <a:extLst>
              <a:ext uri="{FF2B5EF4-FFF2-40B4-BE49-F238E27FC236}">
                <a16:creationId xmlns:a16="http://schemas.microsoft.com/office/drawing/2014/main" id="{E7F91C14-0FAF-9842-9ACE-B48D7107F6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ubrik 7">
            <a:extLst>
              <a:ext uri="{FF2B5EF4-FFF2-40B4-BE49-F238E27FC236}">
                <a16:creationId xmlns:a16="http://schemas.microsoft.com/office/drawing/2014/main" id="{382DDD34-0351-724A-AA40-19EF2E03F775}"/>
              </a:ext>
            </a:extLst>
          </p:cNvPr>
          <p:cNvSpPr>
            <a:spLocks noGrp="1"/>
          </p:cNvSpPr>
          <p:nvPr>
            <p:ph type="ctrTitle"/>
          </p:nvPr>
        </p:nvSpPr>
        <p:spPr/>
        <p:txBody>
          <a:bodyPr/>
          <a:lstStyle/>
          <a:p>
            <a:r>
              <a:rPr lang="sv-SE" dirty="0"/>
              <a:t>VILL DU PÅVERKA VÅR FRAMTID?</a:t>
            </a:r>
          </a:p>
        </p:txBody>
      </p:sp>
      <p:sp>
        <p:nvSpPr>
          <p:cNvPr id="9" name="Underrubrik 8">
            <a:extLst>
              <a:ext uri="{FF2B5EF4-FFF2-40B4-BE49-F238E27FC236}">
                <a16:creationId xmlns:a16="http://schemas.microsoft.com/office/drawing/2014/main" id="{EE3595B2-CF41-324D-9A98-AA66A291644F}"/>
              </a:ext>
            </a:extLst>
          </p:cNvPr>
          <p:cNvSpPr>
            <a:spLocks noGrp="1"/>
          </p:cNvSpPr>
          <p:nvPr>
            <p:ph type="subTitle" idx="1"/>
          </p:nvPr>
        </p:nvSpPr>
        <p:spPr/>
        <p:txBody>
          <a:bodyPr/>
          <a:lstStyle/>
          <a:p>
            <a:r>
              <a:rPr lang="sv-SE" dirty="0"/>
              <a:t>Avsnitt 3</a:t>
            </a:r>
          </a:p>
        </p:txBody>
      </p:sp>
    </p:spTree>
    <p:extLst>
      <p:ext uri="{BB962C8B-B14F-4D97-AF65-F5344CB8AC3E}">
        <p14:creationId xmlns:p14="http://schemas.microsoft.com/office/powerpoint/2010/main" val="29994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E6C96C4-7693-4E2C-8A4E-E927F1B2BD01}"/>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9B2A9A47-87E9-46F2-BFA3-E998A31F5126}"/>
              </a:ext>
            </a:extLst>
          </p:cNvPr>
          <p:cNvSpPr txBox="1"/>
          <p:nvPr/>
        </p:nvSpPr>
        <p:spPr>
          <a:xfrm>
            <a:off x="746760" y="1997839"/>
            <a:ext cx="10698480" cy="2862322"/>
          </a:xfrm>
          <a:prstGeom prst="rect">
            <a:avLst/>
          </a:prstGeom>
          <a:noFill/>
        </p:spPr>
        <p:txBody>
          <a:bodyPr wrap="square">
            <a:spAutoFit/>
          </a:bodyPr>
          <a:lstStyle/>
          <a:p>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När du jobbar inom järnvägsbranschen bidrar du till att minska avstånden i vårt land</a:t>
            </a:r>
          </a:p>
          <a:p>
            <a:endParaRPr lang="sv-SE" sz="3600" b="1" dirty="0">
              <a:solidFill>
                <a:schemeClr val="bg1"/>
              </a:solidFill>
              <a:latin typeface="Arial" panose="020B0604020202020204" pitchFamily="34" charset="0"/>
              <a:ea typeface="+mj-ea"/>
              <a:cs typeface="Arial" panose="020B0604020202020204" pitchFamily="34" charset="0"/>
            </a:endParaRPr>
          </a:p>
          <a:p>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Det är bra för näringslivet och gör det lättare att hålla kontakten med nära och kära</a:t>
            </a:r>
            <a:endParaRPr lang="sv-SE" dirty="0">
              <a:solidFill>
                <a:schemeClr val="bg1"/>
              </a:solidFill>
            </a:endParaRPr>
          </a:p>
        </p:txBody>
      </p:sp>
    </p:spTree>
    <p:extLst>
      <p:ext uri="{BB962C8B-B14F-4D97-AF65-F5344CB8AC3E}">
        <p14:creationId xmlns:p14="http://schemas.microsoft.com/office/powerpoint/2010/main" val="3457036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EC92D01-E3B4-7F4A-8740-4D5893BC501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96000" y="-56271"/>
            <a:ext cx="6149926" cy="6972301"/>
          </a:xfrm>
          <a:prstGeom prst="rect">
            <a:avLst/>
          </a:prstGeom>
        </p:spPr>
      </p:pic>
      <p:sp>
        <p:nvSpPr>
          <p:cNvPr id="2" name="Rubrik 1">
            <a:extLst>
              <a:ext uri="{FF2B5EF4-FFF2-40B4-BE49-F238E27FC236}">
                <a16:creationId xmlns:a16="http://schemas.microsoft.com/office/drawing/2014/main" id="{C4CE6D20-D1DC-2A47-847A-6A0CF51810C1}"/>
              </a:ext>
            </a:extLst>
          </p:cNvPr>
          <p:cNvSpPr>
            <a:spLocks noGrp="1"/>
          </p:cNvSpPr>
          <p:nvPr>
            <p:ph type="title"/>
          </p:nvPr>
        </p:nvSpPr>
        <p:spPr/>
        <p:txBody>
          <a:bodyPr/>
          <a:lstStyle/>
          <a:p>
            <a:pPr>
              <a:buClr>
                <a:srgbClr val="2D7B77"/>
              </a:buClr>
              <a:buSzPct val="100000"/>
              <a:buFont typeface="Wingdings" panose="05000000000000000000" pitchFamily="2" charset="2"/>
              <a:buChar char="§"/>
            </a:pPr>
            <a:r>
              <a:rPr lang="sv-SE" dirty="0"/>
              <a:t>Järnvägen håller ihop Sverige</a:t>
            </a:r>
          </a:p>
        </p:txBody>
      </p:sp>
      <p:sp>
        <p:nvSpPr>
          <p:cNvPr id="3" name="Platshållare för innehåll 2">
            <a:extLst>
              <a:ext uri="{FF2B5EF4-FFF2-40B4-BE49-F238E27FC236}">
                <a16:creationId xmlns:a16="http://schemas.microsoft.com/office/drawing/2014/main" id="{D8046223-4ADA-F747-8060-67A1CC589B0C}"/>
              </a:ext>
            </a:extLst>
          </p:cNvPr>
          <p:cNvSpPr>
            <a:spLocks noGrp="1"/>
          </p:cNvSpPr>
          <p:nvPr>
            <p:ph idx="1"/>
          </p:nvPr>
        </p:nvSpPr>
        <p:spPr>
          <a:xfrm>
            <a:off x="609600" y="2435602"/>
            <a:ext cx="4843244" cy="3667443"/>
          </a:xfrm>
        </p:spPr>
        <p:txBody>
          <a:bodyPr>
            <a:normAutofit/>
          </a:bodyPr>
          <a:lstStyle/>
          <a:p>
            <a:r>
              <a:rPr lang="sv-SE" dirty="0"/>
              <a:t>Järnvägsnätet är på många sätt samhällets blodomlopp. Det är avgörande för att hålla ihop vårt land och bidrar starkt till ett fungerande näringsliv. </a:t>
            </a:r>
          </a:p>
          <a:p>
            <a:r>
              <a:rPr lang="sv-SE" dirty="0"/>
              <a:t>Järnvägen gör det möjligt för oss att enkelt kunna beställa hem varor från nätet och att bo i glesbygden.</a:t>
            </a:r>
          </a:p>
          <a:p>
            <a:r>
              <a:rPr lang="sv-SE" dirty="0"/>
              <a:t>Med hjälp av järnvägen kan vi distribuera viktiga utrikestransporter. Utan järnvägen hade vägarna blivit överfulla och det hade varit omöjligt att ta sig till och från jobbet på vissa platser. Sverige skulle helt enkelt stanna utan järnvägen. </a:t>
            </a:r>
          </a:p>
        </p:txBody>
      </p:sp>
    </p:spTree>
    <p:extLst>
      <p:ext uri="{BB962C8B-B14F-4D97-AF65-F5344CB8AC3E}">
        <p14:creationId xmlns:p14="http://schemas.microsoft.com/office/powerpoint/2010/main" val="297440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EC92D01-E3B4-7F4A-8740-4D5893BC501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95999" y="1"/>
            <a:ext cx="6108687" cy="6857999"/>
          </a:xfrm>
          <a:prstGeom prst="rect">
            <a:avLst/>
          </a:prstGeom>
        </p:spPr>
      </p:pic>
      <p:sp>
        <p:nvSpPr>
          <p:cNvPr id="2" name="Rubrik 1">
            <a:extLst>
              <a:ext uri="{FF2B5EF4-FFF2-40B4-BE49-F238E27FC236}">
                <a16:creationId xmlns:a16="http://schemas.microsoft.com/office/drawing/2014/main" id="{C4CE6D20-D1DC-2A47-847A-6A0CF51810C1}"/>
              </a:ext>
            </a:extLst>
          </p:cNvPr>
          <p:cNvSpPr>
            <a:spLocks noGrp="1"/>
          </p:cNvSpPr>
          <p:nvPr>
            <p:ph type="title"/>
          </p:nvPr>
        </p:nvSpPr>
        <p:spPr/>
        <p:txBody>
          <a:bodyPr/>
          <a:lstStyle/>
          <a:p>
            <a:pPr>
              <a:buClr>
                <a:srgbClr val="2D7B77"/>
              </a:buClr>
              <a:buSzPct val="100000"/>
              <a:buFont typeface="Wingdings" panose="05000000000000000000" pitchFamily="2" charset="2"/>
              <a:buChar char="§"/>
            </a:pPr>
            <a:r>
              <a:rPr lang="sv-SE" dirty="0"/>
              <a:t>Jobba med något bestående</a:t>
            </a:r>
          </a:p>
        </p:txBody>
      </p:sp>
      <p:sp>
        <p:nvSpPr>
          <p:cNvPr id="3" name="Platshållare för innehåll 2">
            <a:extLst>
              <a:ext uri="{FF2B5EF4-FFF2-40B4-BE49-F238E27FC236}">
                <a16:creationId xmlns:a16="http://schemas.microsoft.com/office/drawing/2014/main" id="{D8046223-4ADA-F747-8060-67A1CC589B0C}"/>
              </a:ext>
            </a:extLst>
          </p:cNvPr>
          <p:cNvSpPr>
            <a:spLocks noGrp="1"/>
          </p:cNvSpPr>
          <p:nvPr>
            <p:ph idx="1"/>
          </p:nvPr>
        </p:nvSpPr>
        <p:spPr>
          <a:xfrm>
            <a:off x="609599" y="2438399"/>
            <a:ext cx="4734187" cy="3667443"/>
          </a:xfrm>
        </p:spPr>
        <p:txBody>
          <a:bodyPr>
            <a:normAutofit/>
          </a:bodyPr>
          <a:lstStyle/>
          <a:p>
            <a:r>
              <a:rPr lang="sv-SE" dirty="0"/>
              <a:t>”Den här järnvägstunneln har jag byggt.” Det är en av sakerna du kanske kommer kunna säga om du jobbar inom järnvägsbranschen. </a:t>
            </a:r>
          </a:p>
          <a:p>
            <a:r>
              <a:rPr lang="sv-SE" dirty="0"/>
              <a:t>Broar, tunnlar, järnvägsspår och mycket annat av det vi jobbar med står kvar i många, många år som påtagliga bevis för jobbet som läggs ner i vår bransch. Både när det byggs och när det är i drift. </a:t>
            </a:r>
          </a:p>
          <a:p>
            <a:r>
              <a:rPr lang="sv-SE" dirty="0"/>
              <a:t>Det finns många anledningar att vara stolt över att tillhöra järnvägsbranschen.</a:t>
            </a:r>
          </a:p>
        </p:txBody>
      </p:sp>
    </p:spTree>
    <p:extLst>
      <p:ext uri="{BB962C8B-B14F-4D97-AF65-F5344CB8AC3E}">
        <p14:creationId xmlns:p14="http://schemas.microsoft.com/office/powerpoint/2010/main" val="340798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ung, håller&#10;&#10;Automatiskt genererad beskrivning">
            <a:extLst>
              <a:ext uri="{FF2B5EF4-FFF2-40B4-BE49-F238E27FC236}">
                <a16:creationId xmlns:a16="http://schemas.microsoft.com/office/drawing/2014/main" id="{CE60D74D-CE52-2A4C-99E1-E1A244762F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2" name="Rubrik 1">
            <a:extLst>
              <a:ext uri="{FF2B5EF4-FFF2-40B4-BE49-F238E27FC236}">
                <a16:creationId xmlns:a16="http://schemas.microsoft.com/office/drawing/2014/main" id="{C4CE6D20-D1DC-2A47-847A-6A0CF51810C1}"/>
              </a:ext>
            </a:extLst>
          </p:cNvPr>
          <p:cNvSpPr>
            <a:spLocks noGrp="1"/>
          </p:cNvSpPr>
          <p:nvPr>
            <p:ph type="title"/>
          </p:nvPr>
        </p:nvSpPr>
        <p:spPr/>
        <p:txBody>
          <a:bodyPr/>
          <a:lstStyle/>
          <a:p>
            <a:pPr>
              <a:buClr>
                <a:srgbClr val="2D7B77"/>
              </a:buClr>
              <a:buSzPct val="70000"/>
            </a:pPr>
            <a:r>
              <a:rPr lang="sv-SE" dirty="0"/>
              <a:t>Satsningarna på järnvägen fortsätter</a:t>
            </a:r>
          </a:p>
        </p:txBody>
      </p:sp>
      <p:sp>
        <p:nvSpPr>
          <p:cNvPr id="3" name="Platshållare för innehåll 2">
            <a:extLst>
              <a:ext uri="{FF2B5EF4-FFF2-40B4-BE49-F238E27FC236}">
                <a16:creationId xmlns:a16="http://schemas.microsoft.com/office/drawing/2014/main" id="{D8046223-4ADA-F747-8060-67A1CC589B0C}"/>
              </a:ext>
            </a:extLst>
          </p:cNvPr>
          <p:cNvSpPr>
            <a:spLocks noGrp="1"/>
          </p:cNvSpPr>
          <p:nvPr>
            <p:ph idx="1"/>
          </p:nvPr>
        </p:nvSpPr>
        <p:spPr>
          <a:xfrm>
            <a:off x="609600" y="2418824"/>
            <a:ext cx="4868411" cy="3667443"/>
          </a:xfrm>
        </p:spPr>
        <p:txBody>
          <a:bodyPr>
            <a:normAutofit/>
          </a:bodyPr>
          <a:lstStyle/>
          <a:p>
            <a:pPr>
              <a:lnSpc>
                <a:spcPct val="120000"/>
              </a:lnSpc>
              <a:spcBef>
                <a:spcPts val="0"/>
              </a:spcBef>
            </a:pPr>
            <a:r>
              <a:rPr lang="sv-SE" dirty="0"/>
              <a:t>Järnvägen står inför det största teknikskiftet någonsin med bl.a.</a:t>
            </a:r>
          </a:p>
          <a:p>
            <a:pPr>
              <a:lnSpc>
                <a:spcPct val="120000"/>
              </a:lnSpc>
              <a:spcBef>
                <a:spcPts val="0"/>
              </a:spcBef>
            </a:pPr>
            <a:r>
              <a:rPr lang="sv-SE" dirty="0"/>
              <a:t>–  Sensorer på fordon och i anläggningen</a:t>
            </a:r>
          </a:p>
          <a:p>
            <a:pPr>
              <a:lnSpc>
                <a:spcPct val="120000"/>
              </a:lnSpc>
              <a:spcBef>
                <a:spcPts val="0"/>
              </a:spcBef>
            </a:pPr>
            <a:r>
              <a:rPr lang="sv-SE" dirty="0"/>
              <a:t>–  Infrastruktur förses med digitala system</a:t>
            </a:r>
          </a:p>
          <a:p>
            <a:pPr>
              <a:lnSpc>
                <a:spcPct val="120000"/>
              </a:lnSpc>
              <a:spcBef>
                <a:spcPts val="0"/>
              </a:spcBef>
            </a:pPr>
            <a:r>
              <a:rPr lang="sv-SE" dirty="0"/>
              <a:t>–  Simulering</a:t>
            </a:r>
          </a:p>
          <a:p>
            <a:pPr>
              <a:lnSpc>
                <a:spcPct val="120000"/>
              </a:lnSpc>
              <a:spcBef>
                <a:spcPts val="0"/>
              </a:spcBef>
            </a:pPr>
            <a:r>
              <a:rPr lang="sv-SE" dirty="0"/>
              <a:t>–  Förarlösa tåg</a:t>
            </a:r>
          </a:p>
          <a:p>
            <a:pPr>
              <a:lnSpc>
                <a:spcPct val="120000"/>
              </a:lnSpc>
              <a:spcBef>
                <a:spcPts val="0"/>
              </a:spcBef>
            </a:pPr>
            <a:r>
              <a:rPr lang="sv-SE" dirty="0"/>
              <a:t>–  Drönare</a:t>
            </a:r>
          </a:p>
          <a:p>
            <a:pPr>
              <a:lnSpc>
                <a:spcPct val="120000"/>
              </a:lnSpc>
              <a:spcBef>
                <a:spcPts val="0"/>
              </a:spcBef>
            </a:pPr>
            <a:r>
              <a:rPr lang="sv-SE" dirty="0"/>
              <a:t>–  Digitala mätinstrument för besiktning</a:t>
            </a:r>
          </a:p>
          <a:p>
            <a:pPr>
              <a:lnSpc>
                <a:spcPct val="120000"/>
              </a:lnSpc>
              <a:spcBef>
                <a:spcPts val="0"/>
              </a:spcBef>
            </a:pPr>
            <a:r>
              <a:rPr lang="sv-SE" dirty="0"/>
              <a:t>–  Digital tvilling</a:t>
            </a:r>
          </a:p>
          <a:p>
            <a:pPr>
              <a:lnSpc>
                <a:spcPct val="120000"/>
              </a:lnSpc>
              <a:spcBef>
                <a:spcPts val="0"/>
              </a:spcBef>
            </a:pPr>
            <a:r>
              <a:rPr lang="sv-SE" dirty="0"/>
              <a:t>–  AI</a:t>
            </a:r>
          </a:p>
          <a:p>
            <a:pPr>
              <a:lnSpc>
                <a:spcPct val="120000"/>
              </a:lnSpc>
              <a:spcBef>
                <a:spcPts val="0"/>
              </a:spcBef>
            </a:pPr>
            <a:endParaRPr lang="sv-SE" dirty="0"/>
          </a:p>
          <a:p>
            <a:pPr>
              <a:lnSpc>
                <a:spcPct val="120000"/>
              </a:lnSpc>
              <a:spcBef>
                <a:spcPts val="0"/>
              </a:spcBef>
            </a:pPr>
            <a:r>
              <a:rPr lang="sv-SE" dirty="0"/>
              <a:t>Vill du vara med på den resan? Det kommer finnas mängder med utmaningar för dig!</a:t>
            </a:r>
          </a:p>
        </p:txBody>
      </p:sp>
    </p:spTree>
    <p:extLst>
      <p:ext uri="{BB962C8B-B14F-4D97-AF65-F5344CB8AC3E}">
        <p14:creationId xmlns:p14="http://schemas.microsoft.com/office/powerpoint/2010/main" val="175084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 inomhus, bord, grupp&#10;&#10;Automatiskt genererad beskrivning">
            <a:extLst>
              <a:ext uri="{FF2B5EF4-FFF2-40B4-BE49-F238E27FC236}">
                <a16:creationId xmlns:a16="http://schemas.microsoft.com/office/drawing/2014/main" id="{058745D1-8872-A148-AA68-B067E8387D7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ubrik 7">
            <a:extLst>
              <a:ext uri="{FF2B5EF4-FFF2-40B4-BE49-F238E27FC236}">
                <a16:creationId xmlns:a16="http://schemas.microsoft.com/office/drawing/2014/main" id="{382DDD34-0351-724A-AA40-19EF2E03F775}"/>
              </a:ext>
            </a:extLst>
          </p:cNvPr>
          <p:cNvSpPr>
            <a:spLocks noGrp="1"/>
          </p:cNvSpPr>
          <p:nvPr>
            <p:ph type="ctrTitle"/>
          </p:nvPr>
        </p:nvSpPr>
        <p:spPr>
          <a:effectLst>
            <a:glow rad="533400">
              <a:schemeClr val="accent3">
                <a:satMod val="175000"/>
                <a:alpha val="40000"/>
              </a:schemeClr>
            </a:glow>
            <a:outerShdw blurRad="660400" dist="419100" dir="5520000" sx="66000" sy="66000" algn="ctr" rotWithShape="0">
              <a:schemeClr val="tx2">
                <a:alpha val="40000"/>
              </a:schemeClr>
            </a:outerShdw>
          </a:effectLst>
        </p:spPr>
        <p:txBody>
          <a:bodyPr/>
          <a:lstStyle/>
          <a:p>
            <a:r>
              <a:rPr lang="sv-SE" dirty="0"/>
              <a:t>MÄNGDER AV UTMANINGAR, </a:t>
            </a:r>
            <a:br>
              <a:rPr lang="sv-SE" dirty="0"/>
            </a:br>
            <a:r>
              <a:rPr lang="sv-SE" dirty="0"/>
              <a:t>MASSOR AV JOBB</a:t>
            </a:r>
          </a:p>
        </p:txBody>
      </p:sp>
      <p:sp>
        <p:nvSpPr>
          <p:cNvPr id="9" name="Underrubrik 8">
            <a:extLst>
              <a:ext uri="{FF2B5EF4-FFF2-40B4-BE49-F238E27FC236}">
                <a16:creationId xmlns:a16="http://schemas.microsoft.com/office/drawing/2014/main" id="{EE3595B2-CF41-324D-9A98-AA66A291644F}"/>
              </a:ext>
            </a:extLst>
          </p:cNvPr>
          <p:cNvSpPr>
            <a:spLocks noGrp="1"/>
          </p:cNvSpPr>
          <p:nvPr>
            <p:ph type="subTitle" idx="1"/>
          </p:nvPr>
        </p:nvSpPr>
        <p:spPr>
          <a:effectLst/>
        </p:spPr>
        <p:txBody>
          <a:bodyPr/>
          <a:lstStyle/>
          <a:p>
            <a:r>
              <a:rPr lang="sv-SE" dirty="0">
                <a:effectLst>
                  <a:glow rad="381000">
                    <a:schemeClr val="accent3">
                      <a:satMod val="175000"/>
                      <a:alpha val="15000"/>
                    </a:schemeClr>
                  </a:glow>
                </a:effectLst>
              </a:rPr>
              <a:t>Avsnitt 4</a:t>
            </a:r>
          </a:p>
        </p:txBody>
      </p:sp>
    </p:spTree>
    <p:extLst>
      <p:ext uri="{BB962C8B-B14F-4D97-AF65-F5344CB8AC3E}">
        <p14:creationId xmlns:p14="http://schemas.microsoft.com/office/powerpoint/2010/main" val="137757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5AA2F16-6136-4C89-B20F-C705BFD1E3C0}"/>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69287BF7-D059-4323-B5F5-3918FBCD8E93}"/>
              </a:ext>
            </a:extLst>
          </p:cNvPr>
          <p:cNvSpPr txBox="1"/>
          <p:nvPr/>
        </p:nvSpPr>
        <p:spPr>
          <a:xfrm>
            <a:off x="830580" y="1028343"/>
            <a:ext cx="10957560" cy="4801314"/>
          </a:xfrm>
          <a:prstGeom prst="rect">
            <a:avLst/>
          </a:prstGeom>
          <a:noFill/>
        </p:spPr>
        <p:txBody>
          <a:bodyPr wrap="square">
            <a:spAutoFit/>
          </a:bodyPr>
          <a:lstStyle/>
          <a:p>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Vill du börja jobba direkt efter gymnasiet eller vill du studera vidare? </a:t>
            </a: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I järnvägsbranschen hittar du mängder av spännande jobb och utmaningar som leder raka spåret mot framtiden</a:t>
            </a: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Det finns något för alla!</a:t>
            </a:r>
            <a:br>
              <a:rPr kumimoji="0" lang="sv-SE" sz="3600" b="1" i="0" u="none" strike="noStrike" kern="1200" cap="none" spc="0" normalizeH="0" baseline="0" noProof="0" dirty="0">
                <a:ln>
                  <a:noFill/>
                </a:ln>
                <a:solidFill>
                  <a:srgbClr val="28AA6E"/>
                </a:solidFill>
                <a:effectLst/>
                <a:uLnTx/>
                <a:uFillTx/>
                <a:latin typeface="Arial" panose="020B0604020202020204" pitchFamily="34" charset="0"/>
                <a:ea typeface="+mj-ea"/>
                <a:cs typeface="Arial" panose="020B0604020202020204" pitchFamily="34" charset="0"/>
              </a:rPr>
            </a:br>
            <a:endParaRPr lang="sv-SE" dirty="0"/>
          </a:p>
        </p:txBody>
      </p:sp>
    </p:spTree>
    <p:extLst>
      <p:ext uri="{BB962C8B-B14F-4D97-AF65-F5344CB8AC3E}">
        <p14:creationId xmlns:p14="http://schemas.microsoft.com/office/powerpoint/2010/main" val="1974908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 inomhus, kläder, huvudbonad&#10;&#10;Automatiskt genererad beskrivning">
            <a:extLst>
              <a:ext uri="{FF2B5EF4-FFF2-40B4-BE49-F238E27FC236}">
                <a16:creationId xmlns:a16="http://schemas.microsoft.com/office/drawing/2014/main" id="{C1975CDB-1CB2-43CA-AA94-8BA4CF8F63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075681" cy="6858000"/>
          </a:xfrm>
          <a:prstGeom prst="rect">
            <a:avLst/>
          </a:prstGeom>
        </p:spPr>
      </p:pic>
      <p:sp>
        <p:nvSpPr>
          <p:cNvPr id="4" name="textruta 3">
            <a:extLst>
              <a:ext uri="{FF2B5EF4-FFF2-40B4-BE49-F238E27FC236}">
                <a16:creationId xmlns:a16="http://schemas.microsoft.com/office/drawing/2014/main" id="{97C874B4-A24A-472D-B220-D687B3FFD875}"/>
              </a:ext>
            </a:extLst>
          </p:cNvPr>
          <p:cNvSpPr txBox="1"/>
          <p:nvPr/>
        </p:nvSpPr>
        <p:spPr>
          <a:xfrm>
            <a:off x="6690360" y="2512814"/>
            <a:ext cx="6096000" cy="369332"/>
          </a:xfrm>
          <a:prstGeom prst="rect">
            <a:avLst/>
          </a:prstGeom>
          <a:noFill/>
        </p:spPr>
        <p:txBody>
          <a:bodyPr wrap="square">
            <a:spAutoFit/>
          </a:bodyPr>
          <a:lstStyle/>
          <a:p>
            <a:pPr marL="285750" indent="-285750">
              <a:buClr>
                <a:srgbClr val="2D7B77"/>
              </a:buClr>
              <a:buFont typeface="Wingdings" panose="05000000000000000000" pitchFamily="2" charset="2"/>
              <a:buChar char="§"/>
            </a:pPr>
            <a: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t>Från skruva till forska. Du väljer!</a:t>
            </a:r>
            <a:endParaRPr lang="sv-SE" dirty="0"/>
          </a:p>
        </p:txBody>
      </p:sp>
      <p:sp>
        <p:nvSpPr>
          <p:cNvPr id="6" name="textruta 5">
            <a:extLst>
              <a:ext uri="{FF2B5EF4-FFF2-40B4-BE49-F238E27FC236}">
                <a16:creationId xmlns:a16="http://schemas.microsoft.com/office/drawing/2014/main" id="{724426E7-C50C-4E2F-B418-216F681685CA}"/>
              </a:ext>
            </a:extLst>
          </p:cNvPr>
          <p:cNvSpPr txBox="1"/>
          <p:nvPr/>
        </p:nvSpPr>
        <p:spPr>
          <a:xfrm>
            <a:off x="6690360" y="3205858"/>
            <a:ext cx="4975860" cy="1812869"/>
          </a:xfrm>
          <a:prstGeom prst="rect">
            <a:avLst/>
          </a:prstGeom>
          <a:noFill/>
        </p:spPr>
        <p:txBody>
          <a:bodyPr wrap="square">
            <a:spAutoFit/>
          </a:bodyPr>
          <a:lstStyle/>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Järnvägsbranschen erbjuder en otrolig bredd av arbetsuppgifter: alltifrån att planera, utveckla, konstruera, bygga och underhålla själva järnvägen med broar och tunnlar, till att köra tåg, övervaka trafiken, bygga lok, laga lok, förvalta byggnader …</a:t>
            </a:r>
          </a:p>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Listan är lång! Du väljer.</a:t>
            </a:r>
          </a:p>
        </p:txBody>
      </p:sp>
    </p:spTree>
    <p:extLst>
      <p:ext uri="{BB962C8B-B14F-4D97-AF65-F5344CB8AC3E}">
        <p14:creationId xmlns:p14="http://schemas.microsoft.com/office/powerpoint/2010/main" val="2060565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8A21465-22B9-456C-818F-C4FDC7741443}"/>
              </a:ext>
            </a:extLst>
          </p:cNvPr>
          <p:cNvSpPr txBox="1"/>
          <p:nvPr/>
        </p:nvSpPr>
        <p:spPr>
          <a:xfrm>
            <a:off x="279073" y="607353"/>
            <a:ext cx="3913986" cy="369332"/>
          </a:xfrm>
          <a:prstGeom prst="rect">
            <a:avLst/>
          </a:prstGeom>
          <a:noFill/>
        </p:spPr>
        <p:txBody>
          <a:bodyPr wrap="square" rtlCol="0">
            <a:spAutoFit/>
          </a:bodyPr>
          <a:lstStyle/>
          <a:p>
            <a:r>
              <a:rPr lang="sv-SE" b="1" dirty="0">
                <a:latin typeface="Arial Black" panose="020B0604020202020204" pitchFamily="34" charset="0"/>
                <a:ea typeface="Helvetica Neue" panose="02000503000000020004" pitchFamily="2" charset="0"/>
                <a:cs typeface="Arial Black" panose="020B0604020202020204" pitchFamily="34" charset="0"/>
              </a:rPr>
              <a:t>Aktörer i järnvägsbranschen</a:t>
            </a:r>
          </a:p>
        </p:txBody>
      </p:sp>
      <p:grpSp>
        <p:nvGrpSpPr>
          <p:cNvPr id="3" name="Grupp 2">
            <a:extLst>
              <a:ext uri="{FF2B5EF4-FFF2-40B4-BE49-F238E27FC236}">
                <a16:creationId xmlns:a16="http://schemas.microsoft.com/office/drawing/2014/main" id="{ED544EC9-F2C5-4AEA-ADDC-BA30B2C8FABF}"/>
              </a:ext>
            </a:extLst>
          </p:cNvPr>
          <p:cNvGrpSpPr/>
          <p:nvPr/>
        </p:nvGrpSpPr>
        <p:grpSpPr>
          <a:xfrm>
            <a:off x="5449371" y="612191"/>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4" name="Frihandsfigur 66">
              <a:extLst>
                <a:ext uri="{FF2B5EF4-FFF2-40B4-BE49-F238E27FC236}">
                  <a16:creationId xmlns:a16="http://schemas.microsoft.com/office/drawing/2014/main" id="{BF51DE76-2A55-4042-8E0A-2B7E4E3ACEAC}"/>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82A01391-E5F1-4B27-B8F3-0DDAF69A074C}"/>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latin typeface="Arial Black" panose="020B0604020202020204" pitchFamily="34" charset="0"/>
                  <a:cs typeface="Arial Black" panose="020B0604020202020204" pitchFamily="34" charset="0"/>
                </a:rPr>
                <a:t>SPÅR-</a:t>
              </a:r>
            </a:p>
            <a:p>
              <a:pPr algn="ctr"/>
              <a:r>
                <a:rPr lang="sv-SE" sz="1050" b="1" dirty="0">
                  <a:latin typeface="Arial Black" panose="020B0604020202020204" pitchFamily="34" charset="0"/>
                  <a:cs typeface="Arial Black" panose="020B0604020202020204" pitchFamily="34" charset="0"/>
                </a:rPr>
                <a:t>ENTREPRENÖR</a:t>
              </a:r>
            </a:p>
          </p:txBody>
        </p:sp>
        <p:sp>
          <p:nvSpPr>
            <p:cNvPr id="6" name="Frihandsfigur 68">
              <a:extLst>
                <a:ext uri="{FF2B5EF4-FFF2-40B4-BE49-F238E27FC236}">
                  <a16:creationId xmlns:a16="http://schemas.microsoft.com/office/drawing/2014/main" id="{B37ED050-97F2-48BC-B042-D457034EE4C6}"/>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 name="Grupp 6">
            <a:extLst>
              <a:ext uri="{FF2B5EF4-FFF2-40B4-BE49-F238E27FC236}">
                <a16:creationId xmlns:a16="http://schemas.microsoft.com/office/drawing/2014/main" id="{89EE0A39-8F42-4AE8-B0D3-6552C032D7E2}"/>
              </a:ext>
            </a:extLst>
          </p:cNvPr>
          <p:cNvGrpSpPr/>
          <p:nvPr/>
        </p:nvGrpSpPr>
        <p:grpSpPr>
          <a:xfrm>
            <a:off x="7322844" y="617029"/>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8" name="Frihandsfigur 70">
              <a:extLst>
                <a:ext uri="{FF2B5EF4-FFF2-40B4-BE49-F238E27FC236}">
                  <a16:creationId xmlns:a16="http://schemas.microsoft.com/office/drawing/2014/main" id="{557DEB60-A14B-4371-ABD7-8575C46C0185}"/>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44890E12-AF2C-471C-BAAC-8CAB26534DB8}"/>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latin typeface="Arial Black" panose="020B0604020202020204" pitchFamily="34" charset="0"/>
                  <a:cs typeface="Arial Black" panose="020B0604020202020204" pitchFamily="34" charset="0"/>
                </a:rPr>
                <a:t>INFRA</a:t>
              </a:r>
            </a:p>
            <a:p>
              <a:pPr algn="ctr"/>
              <a:r>
                <a:rPr lang="sv-SE" sz="1050" b="1" dirty="0">
                  <a:latin typeface="Arial Black" panose="020B0604020202020204" pitchFamily="34" charset="0"/>
                  <a:cs typeface="Arial Black" panose="020B0604020202020204" pitchFamily="34" charset="0"/>
                </a:rPr>
                <a:t>STRUKTUR- FÖRVALTARE</a:t>
              </a:r>
            </a:p>
            <a:p>
              <a:pPr algn="ctr"/>
              <a:endParaRPr lang="sv-SE" sz="1050" b="1" dirty="0">
                <a:latin typeface="Arial Black" panose="020B0604020202020204" pitchFamily="34" charset="0"/>
                <a:cs typeface="Arial Black" panose="020B0604020202020204" pitchFamily="34" charset="0"/>
              </a:endParaRPr>
            </a:p>
          </p:txBody>
        </p:sp>
        <p:sp>
          <p:nvSpPr>
            <p:cNvPr id="10" name="Frihandsfigur 72">
              <a:extLst>
                <a:ext uri="{FF2B5EF4-FFF2-40B4-BE49-F238E27FC236}">
                  <a16:creationId xmlns:a16="http://schemas.microsoft.com/office/drawing/2014/main" id="{FB2C628C-894D-485D-80E9-A3E0F27F0EEF}"/>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1" name="Grupp 10">
            <a:extLst>
              <a:ext uri="{FF2B5EF4-FFF2-40B4-BE49-F238E27FC236}">
                <a16:creationId xmlns:a16="http://schemas.microsoft.com/office/drawing/2014/main" id="{E15B2D68-0032-4494-BCA0-64D19DAFD4C4}"/>
              </a:ext>
            </a:extLst>
          </p:cNvPr>
          <p:cNvGrpSpPr/>
          <p:nvPr/>
        </p:nvGrpSpPr>
        <p:grpSpPr>
          <a:xfrm>
            <a:off x="9230681" y="728370"/>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12" name="Frihandsfigur 74">
              <a:extLst>
                <a:ext uri="{FF2B5EF4-FFF2-40B4-BE49-F238E27FC236}">
                  <a16:creationId xmlns:a16="http://schemas.microsoft.com/office/drawing/2014/main" id="{4C787D9F-EBF3-484F-AB89-E9B5294BA00B}"/>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2398CE83-F28D-406E-B291-91DF8F263A10}"/>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a:latin typeface="Arial Black" panose="020B0604020202020204" pitchFamily="34" charset="0"/>
                  <a:cs typeface="Arial Black" panose="020B0604020202020204" pitchFamily="34" charset="0"/>
                </a:rPr>
                <a:t>REGLERINGS-</a:t>
              </a:r>
            </a:p>
            <a:p>
              <a:pPr algn="ctr"/>
              <a:r>
                <a:rPr lang="sv-SE" sz="1050" b="1">
                  <a:latin typeface="Arial Black" panose="020B0604020202020204" pitchFamily="34" charset="0"/>
                  <a:cs typeface="Arial Black" panose="020B0604020202020204" pitchFamily="34" charset="0"/>
                </a:rPr>
                <a:t>OCH TILLSYNS-</a:t>
              </a:r>
            </a:p>
            <a:p>
              <a:pPr algn="ctr"/>
              <a:r>
                <a:rPr lang="sv-SE" sz="1050" b="1">
                  <a:latin typeface="Arial Black" panose="020B0604020202020204" pitchFamily="34" charset="0"/>
                  <a:cs typeface="Arial Black" panose="020B0604020202020204" pitchFamily="34" charset="0"/>
                </a:rPr>
                <a:t>MYNDIGHETER</a:t>
              </a:r>
            </a:p>
          </p:txBody>
        </p:sp>
        <p:sp>
          <p:nvSpPr>
            <p:cNvPr id="14" name="Frihandsfigur 76">
              <a:extLst>
                <a:ext uri="{FF2B5EF4-FFF2-40B4-BE49-F238E27FC236}">
                  <a16:creationId xmlns:a16="http://schemas.microsoft.com/office/drawing/2014/main" id="{679035A9-D498-48C0-A59D-F818DBACF7D0}"/>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5" name="Grupp 14">
            <a:extLst>
              <a:ext uri="{FF2B5EF4-FFF2-40B4-BE49-F238E27FC236}">
                <a16:creationId xmlns:a16="http://schemas.microsoft.com/office/drawing/2014/main" id="{BE5BC3B3-2195-4928-96E9-0377B0D20679}"/>
              </a:ext>
            </a:extLst>
          </p:cNvPr>
          <p:cNvGrpSpPr/>
          <p:nvPr/>
        </p:nvGrpSpPr>
        <p:grpSpPr>
          <a:xfrm>
            <a:off x="4604961" y="2441598"/>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16" name="Frihandsfigur 78">
              <a:extLst>
                <a:ext uri="{FF2B5EF4-FFF2-40B4-BE49-F238E27FC236}">
                  <a16:creationId xmlns:a16="http://schemas.microsoft.com/office/drawing/2014/main" id="{3CDEF423-B8AB-430F-9C62-6C91E216852C}"/>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CA953D66-0143-4128-8A22-62006DA6E909}"/>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a:latin typeface="Arial Black" panose="020B0604020202020204" pitchFamily="34" charset="0"/>
                  <a:cs typeface="Arial Black" panose="020B0604020202020204" pitchFamily="34" charset="0"/>
                </a:rPr>
                <a:t>REGIONALA</a:t>
              </a:r>
            </a:p>
            <a:p>
              <a:pPr algn="ctr"/>
              <a:r>
                <a:rPr lang="sv-SE" sz="1050" b="1">
                  <a:latin typeface="Arial Black" panose="020B0604020202020204" pitchFamily="34" charset="0"/>
                  <a:cs typeface="Arial Black" panose="020B0604020202020204" pitchFamily="34" charset="0"/>
                </a:rPr>
                <a:t>KOLLEKTIV-</a:t>
              </a:r>
            </a:p>
            <a:p>
              <a:pPr algn="ctr"/>
              <a:r>
                <a:rPr lang="sv-SE" sz="1050" b="1">
                  <a:latin typeface="Arial Black" panose="020B0604020202020204" pitchFamily="34" charset="0"/>
                  <a:cs typeface="Arial Black" panose="020B0604020202020204" pitchFamily="34" charset="0"/>
                </a:rPr>
                <a:t>TRAFIK-</a:t>
              </a:r>
            </a:p>
            <a:p>
              <a:pPr algn="ctr"/>
              <a:r>
                <a:rPr lang="sv-SE" sz="1050" b="1">
                  <a:latin typeface="Arial Black" panose="020B0604020202020204" pitchFamily="34" charset="0"/>
                  <a:cs typeface="Arial Black" panose="020B0604020202020204" pitchFamily="34" charset="0"/>
                </a:rPr>
                <a:t>MYNDIGHETER</a:t>
              </a:r>
            </a:p>
          </p:txBody>
        </p:sp>
        <p:sp>
          <p:nvSpPr>
            <p:cNvPr id="18" name="Frihandsfigur 80">
              <a:extLst>
                <a:ext uri="{FF2B5EF4-FFF2-40B4-BE49-F238E27FC236}">
                  <a16:creationId xmlns:a16="http://schemas.microsoft.com/office/drawing/2014/main" id="{93665FE8-8B27-48E5-A687-B526C5587721}"/>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9" name="Grupp 18">
            <a:extLst>
              <a:ext uri="{FF2B5EF4-FFF2-40B4-BE49-F238E27FC236}">
                <a16:creationId xmlns:a16="http://schemas.microsoft.com/office/drawing/2014/main" id="{52F44039-3CB9-4A72-B52C-3AB65BD9E504}"/>
              </a:ext>
            </a:extLst>
          </p:cNvPr>
          <p:cNvGrpSpPr/>
          <p:nvPr/>
        </p:nvGrpSpPr>
        <p:grpSpPr>
          <a:xfrm>
            <a:off x="6377313" y="2429358"/>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20" name="Frihandsfigur 82">
              <a:extLst>
                <a:ext uri="{FF2B5EF4-FFF2-40B4-BE49-F238E27FC236}">
                  <a16:creationId xmlns:a16="http://schemas.microsoft.com/office/drawing/2014/main" id="{2FB980D5-9D94-4821-977F-6A0561BA0BDF}"/>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62A752AF-6D86-4567-BBB4-536F84C1322C}"/>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a:latin typeface="Arial Black" panose="020B0604020202020204" pitchFamily="34" charset="0"/>
                  <a:cs typeface="Arial Black" panose="020B0604020202020204" pitchFamily="34" charset="0"/>
                </a:rPr>
                <a:t>TÅG-</a:t>
              </a:r>
            </a:p>
            <a:p>
              <a:pPr algn="ctr"/>
              <a:r>
                <a:rPr lang="sv-SE" sz="1050" b="1">
                  <a:latin typeface="Arial Black" panose="020B0604020202020204" pitchFamily="34" charset="0"/>
                  <a:cs typeface="Arial Black" panose="020B0604020202020204" pitchFamily="34" charset="0"/>
                </a:rPr>
                <a:t>OPERATÖRER</a:t>
              </a:r>
            </a:p>
          </p:txBody>
        </p:sp>
        <p:sp>
          <p:nvSpPr>
            <p:cNvPr id="22" name="Frihandsfigur 84">
              <a:extLst>
                <a:ext uri="{FF2B5EF4-FFF2-40B4-BE49-F238E27FC236}">
                  <a16:creationId xmlns:a16="http://schemas.microsoft.com/office/drawing/2014/main" id="{80204A52-0956-4108-A4FF-CA94FA9C770A}"/>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3" name="Grupp 22">
            <a:extLst>
              <a:ext uri="{FF2B5EF4-FFF2-40B4-BE49-F238E27FC236}">
                <a16:creationId xmlns:a16="http://schemas.microsoft.com/office/drawing/2014/main" id="{9B63DE70-1691-47D4-AB14-948DE253B0DA}"/>
              </a:ext>
            </a:extLst>
          </p:cNvPr>
          <p:cNvGrpSpPr/>
          <p:nvPr/>
        </p:nvGrpSpPr>
        <p:grpSpPr>
          <a:xfrm>
            <a:off x="8251768" y="2441598"/>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24" name="Frihandsfigur 86">
              <a:extLst>
                <a:ext uri="{FF2B5EF4-FFF2-40B4-BE49-F238E27FC236}">
                  <a16:creationId xmlns:a16="http://schemas.microsoft.com/office/drawing/2014/main" id="{36E7B74C-996F-4C96-928B-9559A481433D}"/>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a:extLst>
                <a:ext uri="{FF2B5EF4-FFF2-40B4-BE49-F238E27FC236}">
                  <a16:creationId xmlns:a16="http://schemas.microsoft.com/office/drawing/2014/main" id="{02BC086D-4504-4F98-B641-B1B1EA835DD0}"/>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latin typeface="Arial Black" panose="020B0604020202020204" pitchFamily="34" charset="0"/>
                  <a:cs typeface="Arial Black" panose="020B0604020202020204" pitchFamily="34" charset="0"/>
                </a:rPr>
                <a:t>FORDONS-</a:t>
              </a:r>
            </a:p>
            <a:p>
              <a:pPr algn="ctr"/>
              <a:r>
                <a:rPr lang="sv-SE" sz="1050" b="1" dirty="0">
                  <a:latin typeface="Arial Black" panose="020B0604020202020204" pitchFamily="34" charset="0"/>
                  <a:cs typeface="Arial Black" panose="020B0604020202020204" pitchFamily="34" charset="0"/>
                </a:rPr>
                <a:t>UNDERHÅLL &amp; FORDONS-</a:t>
              </a:r>
            </a:p>
            <a:p>
              <a:pPr algn="ctr"/>
              <a:r>
                <a:rPr lang="sv-SE" sz="1050" b="1" dirty="0">
                  <a:latin typeface="Arial Black" panose="020B0604020202020204" pitchFamily="34" charset="0"/>
                  <a:cs typeface="Arial Black" panose="020B0604020202020204" pitchFamily="34" charset="0"/>
                </a:rPr>
                <a:t>FÖRVALTARE</a:t>
              </a:r>
            </a:p>
          </p:txBody>
        </p:sp>
        <p:sp>
          <p:nvSpPr>
            <p:cNvPr id="26" name="Frihandsfigur 88">
              <a:extLst>
                <a:ext uri="{FF2B5EF4-FFF2-40B4-BE49-F238E27FC236}">
                  <a16:creationId xmlns:a16="http://schemas.microsoft.com/office/drawing/2014/main" id="{3815D235-515C-425D-A7B1-A9EAC417F490}"/>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7" name="Grupp 26">
            <a:extLst>
              <a:ext uri="{FF2B5EF4-FFF2-40B4-BE49-F238E27FC236}">
                <a16:creationId xmlns:a16="http://schemas.microsoft.com/office/drawing/2014/main" id="{0B0D7EEF-D3BA-4BC7-A549-592185E8BA50}"/>
              </a:ext>
            </a:extLst>
          </p:cNvPr>
          <p:cNvGrpSpPr/>
          <p:nvPr/>
        </p:nvGrpSpPr>
        <p:grpSpPr>
          <a:xfrm>
            <a:off x="7353599" y="4281170"/>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28" name="Frihandsfigur 90">
              <a:extLst>
                <a:ext uri="{FF2B5EF4-FFF2-40B4-BE49-F238E27FC236}">
                  <a16:creationId xmlns:a16="http://schemas.microsoft.com/office/drawing/2014/main" id="{B5839017-0C45-416A-B4B8-DD6DDB479A1A}"/>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28">
              <a:extLst>
                <a:ext uri="{FF2B5EF4-FFF2-40B4-BE49-F238E27FC236}">
                  <a16:creationId xmlns:a16="http://schemas.microsoft.com/office/drawing/2014/main" id="{BB3C6E03-28B3-47DB-869B-CF1ADD081B0C}"/>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a:latin typeface="Arial Black" panose="020B0604020202020204" pitchFamily="34" charset="0"/>
                  <a:cs typeface="Arial Black" panose="020B0604020202020204" pitchFamily="34" charset="0"/>
                </a:rPr>
                <a:t>FORDONS-</a:t>
              </a:r>
            </a:p>
            <a:p>
              <a:pPr algn="ctr"/>
              <a:r>
                <a:rPr lang="sv-SE" sz="1050" b="1">
                  <a:latin typeface="Arial Black" panose="020B0604020202020204" pitchFamily="34" charset="0"/>
                  <a:cs typeface="Arial Black" panose="020B0604020202020204" pitchFamily="34" charset="0"/>
                </a:rPr>
                <a:t>TILLVERKARE</a:t>
              </a:r>
            </a:p>
          </p:txBody>
        </p:sp>
        <p:sp>
          <p:nvSpPr>
            <p:cNvPr id="30" name="Frihandsfigur 92">
              <a:extLst>
                <a:ext uri="{FF2B5EF4-FFF2-40B4-BE49-F238E27FC236}">
                  <a16:creationId xmlns:a16="http://schemas.microsoft.com/office/drawing/2014/main" id="{6F067250-AEEE-4F7E-BD74-A64C73EF777C}"/>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31" name="Grupp 30">
            <a:extLst>
              <a:ext uri="{FF2B5EF4-FFF2-40B4-BE49-F238E27FC236}">
                <a16:creationId xmlns:a16="http://schemas.microsoft.com/office/drawing/2014/main" id="{240060B8-6F27-4BAE-96D9-C593CDF37CB0}"/>
              </a:ext>
            </a:extLst>
          </p:cNvPr>
          <p:cNvGrpSpPr/>
          <p:nvPr/>
        </p:nvGrpSpPr>
        <p:grpSpPr>
          <a:xfrm>
            <a:off x="5472738" y="4238181"/>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32" name="Frihandsfigur 94">
              <a:extLst>
                <a:ext uri="{FF2B5EF4-FFF2-40B4-BE49-F238E27FC236}">
                  <a16:creationId xmlns:a16="http://schemas.microsoft.com/office/drawing/2014/main" id="{59F9DA72-6D34-4876-A706-44DE699DC914}"/>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ktangel 32">
              <a:extLst>
                <a:ext uri="{FF2B5EF4-FFF2-40B4-BE49-F238E27FC236}">
                  <a16:creationId xmlns:a16="http://schemas.microsoft.com/office/drawing/2014/main" id="{CA2E350C-9FA6-4E44-A95E-B325D4B91D8E}"/>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a:latin typeface="Arial Black" panose="020B0604020202020204" pitchFamily="34" charset="0"/>
                  <a:cs typeface="Arial Black" panose="020B0604020202020204" pitchFamily="34" charset="0"/>
                </a:rPr>
                <a:t>FASTIGHETS-</a:t>
              </a:r>
            </a:p>
            <a:p>
              <a:pPr algn="ctr"/>
              <a:r>
                <a:rPr lang="sv-SE" sz="1050" b="1">
                  <a:latin typeface="Arial Black" panose="020B0604020202020204" pitchFamily="34" charset="0"/>
                  <a:cs typeface="Arial Black" panose="020B0604020202020204" pitchFamily="34" charset="0"/>
                </a:rPr>
                <a:t>FÖRVALTARE</a:t>
              </a:r>
            </a:p>
          </p:txBody>
        </p:sp>
        <p:sp>
          <p:nvSpPr>
            <p:cNvPr id="34" name="Frihandsfigur 96">
              <a:extLst>
                <a:ext uri="{FF2B5EF4-FFF2-40B4-BE49-F238E27FC236}">
                  <a16:creationId xmlns:a16="http://schemas.microsoft.com/office/drawing/2014/main" id="{8B7BAA83-45B5-4540-BBB9-BEE1C7FD7E85}"/>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35" name="Grupp 34">
            <a:extLst>
              <a:ext uri="{FF2B5EF4-FFF2-40B4-BE49-F238E27FC236}">
                <a16:creationId xmlns:a16="http://schemas.microsoft.com/office/drawing/2014/main" id="{C73765D1-04C7-41F0-865A-C1EBCD5B28F6}"/>
              </a:ext>
            </a:extLst>
          </p:cNvPr>
          <p:cNvGrpSpPr/>
          <p:nvPr/>
        </p:nvGrpSpPr>
        <p:grpSpPr>
          <a:xfrm>
            <a:off x="9169079" y="4244301"/>
            <a:ext cx="1907837" cy="2093512"/>
            <a:chOff x="4922202" y="801264"/>
            <a:chExt cx="1907837" cy="2093512"/>
          </a:xfrm>
          <a:gradFill flip="none" rotWithShape="1">
            <a:gsLst>
              <a:gs pos="0">
                <a:srgbClr val="003F3E"/>
              </a:gs>
              <a:gs pos="50000">
                <a:srgbClr val="318783">
                  <a:shade val="67500"/>
                  <a:satMod val="115000"/>
                </a:srgbClr>
              </a:gs>
              <a:gs pos="100000">
                <a:srgbClr val="003F3E"/>
              </a:gs>
            </a:gsLst>
            <a:lin ang="0" scaled="1"/>
            <a:tileRect/>
          </a:gradFill>
        </p:grpSpPr>
        <p:sp>
          <p:nvSpPr>
            <p:cNvPr id="36" name="Frihandsfigur 98">
              <a:extLst>
                <a:ext uri="{FF2B5EF4-FFF2-40B4-BE49-F238E27FC236}">
                  <a16:creationId xmlns:a16="http://schemas.microsoft.com/office/drawing/2014/main" id="{9E53FD95-2331-4FAD-89E2-B4127E131DC5}"/>
                </a:ext>
              </a:extLst>
            </p:cNvPr>
            <p:cNvSpPr/>
            <p:nvPr/>
          </p:nvSpPr>
          <p:spPr>
            <a:xfrm>
              <a:off x="4922202" y="2207182"/>
              <a:ext cx="1907837" cy="687594"/>
            </a:xfrm>
            <a:custGeom>
              <a:avLst/>
              <a:gdLst>
                <a:gd name="connsiteX0" fmla="*/ 1431509 w 1929699"/>
                <a:gd name="connsiteY0" fmla="*/ 0 h 693682"/>
                <a:gd name="connsiteX1" fmla="*/ 0 w 1929699"/>
                <a:gd name="connsiteY1" fmla="*/ 12612 h 693682"/>
                <a:gd name="connsiteX2" fmla="*/ 573865 w 1929699"/>
                <a:gd name="connsiteY2" fmla="*/ 693682 h 693682"/>
                <a:gd name="connsiteX3" fmla="*/ 1929699 w 1929699"/>
                <a:gd name="connsiteY3" fmla="*/ 693682 h 693682"/>
                <a:gd name="connsiteX4" fmla="*/ 1431509 w 1929699"/>
                <a:gd name="connsiteY4" fmla="*/ 0 h 69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99" h="693682">
                  <a:moveTo>
                    <a:pt x="1431509" y="0"/>
                  </a:moveTo>
                  <a:lnTo>
                    <a:pt x="0" y="12612"/>
                  </a:lnTo>
                  <a:lnTo>
                    <a:pt x="573865" y="693682"/>
                  </a:lnTo>
                  <a:lnTo>
                    <a:pt x="1929699" y="693682"/>
                  </a:lnTo>
                  <a:lnTo>
                    <a:pt x="1431509"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36">
              <a:extLst>
                <a:ext uri="{FF2B5EF4-FFF2-40B4-BE49-F238E27FC236}">
                  <a16:creationId xmlns:a16="http://schemas.microsoft.com/office/drawing/2014/main" id="{E4A06291-BE1D-4E57-B4AB-1A21B2BEBED3}"/>
                </a:ext>
              </a:extLst>
            </p:cNvPr>
            <p:cNvSpPr/>
            <p:nvPr/>
          </p:nvSpPr>
          <p:spPr>
            <a:xfrm>
              <a:off x="4922202" y="801264"/>
              <a:ext cx="1426464" cy="1420921"/>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latin typeface="Arial Black" panose="020B0604020202020204" pitchFamily="34" charset="0"/>
                  <a:cs typeface="Arial Black" panose="020B0604020202020204" pitchFamily="34" charset="0"/>
                </a:rPr>
                <a:t>TEKNISKA</a:t>
              </a:r>
            </a:p>
            <a:p>
              <a:pPr algn="ctr"/>
              <a:r>
                <a:rPr lang="sv-SE" sz="1050" b="1" dirty="0">
                  <a:latin typeface="Arial Black" panose="020B0604020202020204" pitchFamily="34" charset="0"/>
                  <a:cs typeface="Arial Black" panose="020B0604020202020204" pitchFamily="34" charset="0"/>
                </a:rPr>
                <a:t>KONSULTER</a:t>
              </a:r>
            </a:p>
          </p:txBody>
        </p:sp>
        <p:sp>
          <p:nvSpPr>
            <p:cNvPr id="38" name="Frihandsfigur 100">
              <a:extLst>
                <a:ext uri="{FF2B5EF4-FFF2-40B4-BE49-F238E27FC236}">
                  <a16:creationId xmlns:a16="http://schemas.microsoft.com/office/drawing/2014/main" id="{6D56FDDE-0CE8-4137-B808-3B8C66BC3BCC}"/>
                </a:ext>
              </a:extLst>
            </p:cNvPr>
            <p:cNvSpPr/>
            <p:nvPr/>
          </p:nvSpPr>
          <p:spPr>
            <a:xfrm>
              <a:off x="6346672" y="801264"/>
              <a:ext cx="477151" cy="2093512"/>
            </a:xfrm>
            <a:custGeom>
              <a:avLst/>
              <a:gdLst>
                <a:gd name="connsiteX0" fmla="*/ 0 w 523982"/>
                <a:gd name="connsiteY0" fmla="*/ 0 h 2106202"/>
                <a:gd name="connsiteX1" fmla="*/ 523982 w 523982"/>
                <a:gd name="connsiteY1" fmla="*/ 719191 h 2106202"/>
                <a:gd name="connsiteX2" fmla="*/ 523982 w 523982"/>
                <a:gd name="connsiteY2" fmla="*/ 2106202 h 2106202"/>
                <a:gd name="connsiteX3" fmla="*/ 20548 w 523982"/>
                <a:gd name="connsiteY3" fmla="*/ 1428108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14274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24650 h 2106202"/>
                <a:gd name="connsiteX4" fmla="*/ 0 w 523982"/>
                <a:gd name="connsiteY4" fmla="*/ 0 h 2106202"/>
                <a:gd name="connsiteX0" fmla="*/ 0 w 523982"/>
                <a:gd name="connsiteY0" fmla="*/ 0 h 2106202"/>
                <a:gd name="connsiteX1" fmla="*/ 523982 w 523982"/>
                <a:gd name="connsiteY1" fmla="*/ 719191 h 2106202"/>
                <a:gd name="connsiteX2" fmla="*/ 523982 w 523982"/>
                <a:gd name="connsiteY2" fmla="*/ 2106202 h 2106202"/>
                <a:gd name="connsiteX3" fmla="*/ 1593 w 523982"/>
                <a:gd name="connsiteY3" fmla="*/ 1441941 h 2106202"/>
                <a:gd name="connsiteX4" fmla="*/ 0 w 523982"/>
                <a:gd name="connsiteY4" fmla="*/ 0 h 2106202"/>
                <a:gd name="connsiteX0" fmla="*/ 2198 w 526180"/>
                <a:gd name="connsiteY0" fmla="*/ 0 h 2106202"/>
                <a:gd name="connsiteX1" fmla="*/ 526180 w 526180"/>
                <a:gd name="connsiteY1" fmla="*/ 719191 h 2106202"/>
                <a:gd name="connsiteX2" fmla="*/ 526180 w 526180"/>
                <a:gd name="connsiteY2" fmla="*/ 2106202 h 2106202"/>
                <a:gd name="connsiteX3" fmla="*/ 0 w 526180"/>
                <a:gd name="connsiteY3" fmla="*/ 1431566 h 2106202"/>
                <a:gd name="connsiteX4" fmla="*/ 2198 w 526180"/>
                <a:gd name="connsiteY4" fmla="*/ 0 h 210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0" h="2106202">
                  <a:moveTo>
                    <a:pt x="2198" y="0"/>
                  </a:moveTo>
                  <a:lnTo>
                    <a:pt x="526180" y="719191"/>
                  </a:lnTo>
                  <a:lnTo>
                    <a:pt x="526180" y="2106202"/>
                  </a:lnTo>
                  <a:lnTo>
                    <a:pt x="0" y="1431566"/>
                  </a:lnTo>
                  <a:cubicBezTo>
                    <a:pt x="733" y="954377"/>
                    <a:pt x="1465" y="477189"/>
                    <a:pt x="2198" y="0"/>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735155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B71D16E-2061-430C-B98C-BD9CC8CFEBA3}"/>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textruta 39">
            <a:extLst>
              <a:ext uri="{FF2B5EF4-FFF2-40B4-BE49-F238E27FC236}">
                <a16:creationId xmlns:a16="http://schemas.microsoft.com/office/drawing/2014/main" id="{14855098-C625-4571-9F71-E6DEA969AECE}"/>
              </a:ext>
            </a:extLst>
          </p:cNvPr>
          <p:cNvSpPr txBox="1"/>
          <p:nvPr/>
        </p:nvSpPr>
        <p:spPr>
          <a:xfrm>
            <a:off x="2541746" y="2967335"/>
            <a:ext cx="710850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Allt det här kan du jobba med:</a:t>
            </a:r>
            <a:br>
              <a:rPr kumimoji="0" lang="sv-SE" sz="3600" b="1" i="0" u="none" strike="noStrike" kern="1200" cap="none" spc="0" normalizeH="0" baseline="0" noProof="0" dirty="0">
                <a:ln>
                  <a:noFill/>
                </a:ln>
                <a:solidFill>
                  <a:srgbClr val="28AA6E"/>
                </a:solidFill>
                <a:effectLst/>
                <a:uLnTx/>
                <a:uFillTx/>
                <a:latin typeface="Arial" panose="020B0604020202020204" pitchFamily="34" charset="0"/>
                <a:ea typeface="+mn-ea"/>
                <a:cs typeface="Arial" panose="020B0604020202020204" pitchFamily="34" charset="0"/>
              </a:rPr>
            </a:b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174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B8D78A2D-C697-364C-A85F-23108C62F92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7536" y="-49237"/>
            <a:ext cx="12333462" cy="6963508"/>
          </a:xfrm>
          <a:prstGeom prst="rect">
            <a:avLst/>
          </a:prstGeom>
        </p:spPr>
      </p:pic>
      <p:sp>
        <p:nvSpPr>
          <p:cNvPr id="8" name="Rubrik 7">
            <a:extLst>
              <a:ext uri="{FF2B5EF4-FFF2-40B4-BE49-F238E27FC236}">
                <a16:creationId xmlns:a16="http://schemas.microsoft.com/office/drawing/2014/main" id="{382DDD34-0351-724A-AA40-19EF2E03F775}"/>
              </a:ext>
            </a:extLst>
          </p:cNvPr>
          <p:cNvSpPr>
            <a:spLocks noGrp="1"/>
          </p:cNvSpPr>
          <p:nvPr>
            <p:ph type="ctrTitle"/>
          </p:nvPr>
        </p:nvSpPr>
        <p:spPr/>
        <p:txBody>
          <a:bodyPr/>
          <a:lstStyle/>
          <a:p>
            <a:r>
              <a:rPr lang="sv-SE" dirty="0"/>
              <a:t>JÄRNVÄGEN – </a:t>
            </a:r>
            <a:br>
              <a:rPr lang="sv-SE" dirty="0"/>
            </a:br>
            <a:r>
              <a:rPr lang="sv-SE" dirty="0"/>
              <a:t>EN FRAMTIDSBRANSCH</a:t>
            </a:r>
          </a:p>
        </p:txBody>
      </p:sp>
      <p:pic>
        <p:nvPicPr>
          <p:cNvPr id="3" name="Bildobjekt 2">
            <a:extLst>
              <a:ext uri="{FF2B5EF4-FFF2-40B4-BE49-F238E27FC236}">
                <a16:creationId xmlns:a16="http://schemas.microsoft.com/office/drawing/2014/main" id="{EA316E47-85DE-43BE-B201-EB086BCCD2B1}"/>
              </a:ext>
            </a:extLst>
          </p:cNvPr>
          <p:cNvPicPr>
            <a:picLocks noChangeAspect="1"/>
          </p:cNvPicPr>
          <p:nvPr/>
        </p:nvPicPr>
        <p:blipFill>
          <a:blip r:embed="rId3"/>
          <a:stretch>
            <a:fillRect/>
          </a:stretch>
        </p:blipFill>
        <p:spPr>
          <a:xfrm>
            <a:off x="7315496" y="4975359"/>
            <a:ext cx="5060988" cy="1779828"/>
          </a:xfrm>
          <a:prstGeom prst="rect">
            <a:avLst/>
          </a:prstGeom>
        </p:spPr>
      </p:pic>
    </p:spTree>
    <p:extLst>
      <p:ext uri="{BB962C8B-B14F-4D97-AF65-F5344CB8AC3E}">
        <p14:creationId xmlns:p14="http://schemas.microsoft.com/office/powerpoint/2010/main" val="411921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ADD31A-4D63-4E41-86DE-68DD099AC192}"/>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4A8376A-C104-426A-9589-56CF7DB98DE9}"/>
              </a:ext>
            </a:extLst>
          </p:cNvPr>
          <p:cNvSpPr>
            <a:spLocks noGrp="1"/>
          </p:cNvSpPr>
          <p:nvPr>
            <p:ph idx="1"/>
          </p:nvPr>
        </p:nvSpPr>
        <p:spPr/>
        <p:txBody>
          <a:bodyPr/>
          <a:lstStyle/>
          <a:p>
            <a:endParaRPr lang="sv-SE"/>
          </a:p>
        </p:txBody>
      </p:sp>
      <p:sp>
        <p:nvSpPr>
          <p:cNvPr id="4" name="Rektangel 3">
            <a:extLst>
              <a:ext uri="{FF2B5EF4-FFF2-40B4-BE49-F238E27FC236}">
                <a16:creationId xmlns:a16="http://schemas.microsoft.com/office/drawing/2014/main" id="{5BF01847-83A6-4B16-B099-AF3B950E5A86}"/>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4BD19A35-F19D-4FB7-B5F5-9ABC55BF0FBB}"/>
              </a:ext>
            </a:extLst>
          </p:cNvPr>
          <p:cNvSpPr txBox="1"/>
          <p:nvPr/>
        </p:nvSpPr>
        <p:spPr>
          <a:xfrm>
            <a:off x="664533" y="795332"/>
            <a:ext cx="2467234" cy="5469221"/>
          </a:xfrm>
          <a:prstGeom prst="rect">
            <a:avLst/>
          </a:prstGeom>
          <a:noFill/>
        </p:spPr>
        <p:txBody>
          <a:bodyPr wrap="square" lIns="0" tIns="45720" rIns="0" bIns="45720" rtlCol="0" anchor="t">
            <a:noAutofit/>
          </a:bodyPr>
          <a:lstStyle/>
          <a:p>
            <a:pPr fontAlgn="base"/>
            <a:r>
              <a:rPr lang="sv-SE" sz="1200" b="1" dirty="0">
                <a:solidFill>
                  <a:srgbClr val="ECECEC"/>
                </a:solidFill>
                <a:latin typeface="Arial Black" panose="020B0A04020102020204" pitchFamily="34" charset="0"/>
              </a:rPr>
              <a:t>Anläggningsarbetare​​</a:t>
            </a:r>
          </a:p>
          <a:p>
            <a:pPr fontAlgn="base"/>
            <a:r>
              <a:rPr lang="sv-SE" sz="1200" b="1" dirty="0">
                <a:solidFill>
                  <a:srgbClr val="ECECEC"/>
                </a:solidFill>
                <a:latin typeface="Arial Black" panose="020B0A04020102020204" pitchFamily="34" charset="0"/>
              </a:rPr>
              <a:t>Anläggningsingenjör​</a:t>
            </a:r>
          </a:p>
          <a:p>
            <a:pPr fontAlgn="base"/>
            <a:r>
              <a:rPr lang="sv-SE" sz="1200" b="1" dirty="0">
                <a:solidFill>
                  <a:srgbClr val="ECECEC"/>
                </a:solidFill>
                <a:latin typeface="Arial Black" panose="020B0A04020102020204" pitchFamily="34" charset="0"/>
              </a:rPr>
              <a:t>Anläggningskonstruktör​​</a:t>
            </a:r>
          </a:p>
          <a:p>
            <a:pPr fontAlgn="base"/>
            <a:r>
              <a:rPr lang="sv-SE" sz="1200" b="1" dirty="0">
                <a:solidFill>
                  <a:srgbClr val="ECECEC"/>
                </a:solidFill>
                <a:latin typeface="Arial Black" panose="020B0A04020102020204" pitchFamily="34" charset="0"/>
              </a:rPr>
              <a:t>Applikationsingenjör</a:t>
            </a:r>
          </a:p>
          <a:p>
            <a:pPr fontAlgn="base"/>
            <a:r>
              <a:rPr lang="sv-SE" sz="1200" b="1" dirty="0">
                <a:solidFill>
                  <a:srgbClr val="ECECEC"/>
                </a:solidFill>
                <a:latin typeface="Arial Black" panose="020B0A04020102020204" pitchFamily="34" charset="0"/>
              </a:rPr>
              <a:t>Arbetsledare​​</a:t>
            </a:r>
          </a:p>
          <a:p>
            <a:pPr fontAlgn="base"/>
            <a:r>
              <a:rPr lang="sv-SE" sz="1200" b="1" dirty="0">
                <a:solidFill>
                  <a:srgbClr val="ECECEC"/>
                </a:solidFill>
                <a:latin typeface="Arial Black" panose="020B0A04020102020204" pitchFamily="34" charset="0"/>
              </a:rPr>
              <a:t>Auktoriserad elinstallatör​</a:t>
            </a:r>
          </a:p>
          <a:p>
            <a:pPr fontAlgn="base"/>
            <a:r>
              <a:rPr lang="sv-SE" sz="1200" b="1" dirty="0">
                <a:solidFill>
                  <a:srgbClr val="ECECEC"/>
                </a:solidFill>
                <a:latin typeface="Arial Black" panose="020B0A04020102020204" pitchFamily="34" charset="0"/>
              </a:rPr>
              <a:t>Banarbetsplanerare​​</a:t>
            </a:r>
          </a:p>
          <a:p>
            <a:pPr fontAlgn="base"/>
            <a:r>
              <a:rPr lang="sv-SE" sz="1200" b="1" dirty="0">
                <a:solidFill>
                  <a:srgbClr val="ECECEC"/>
                </a:solidFill>
                <a:latin typeface="Arial Black" panose="020B0A04020102020204" pitchFamily="34" charset="0"/>
              </a:rPr>
              <a:t>Bantekniker ​​</a:t>
            </a:r>
          </a:p>
          <a:p>
            <a:pPr fontAlgn="base"/>
            <a:r>
              <a:rPr lang="sv-SE" sz="1200" b="1" dirty="0">
                <a:solidFill>
                  <a:srgbClr val="ECECEC"/>
                </a:solidFill>
                <a:latin typeface="Arial Black" panose="020B0A04020102020204" pitchFamily="34" charset="0"/>
              </a:rPr>
              <a:t>Besiktningsman ​​</a:t>
            </a:r>
          </a:p>
          <a:p>
            <a:pPr fontAlgn="base"/>
            <a:r>
              <a:rPr lang="sv-SE" sz="1200" b="1" dirty="0">
                <a:solidFill>
                  <a:srgbClr val="ECECEC"/>
                </a:solidFill>
                <a:latin typeface="Arial Black" panose="020B0A04020102020204" pitchFamily="34" charset="0"/>
              </a:rPr>
              <a:t>BIM ingenjör</a:t>
            </a:r>
            <a:br>
              <a:rPr lang="sv-SE" sz="1200" b="1" dirty="0">
                <a:solidFill>
                  <a:srgbClr val="ECECEC"/>
                </a:solidFill>
                <a:latin typeface="Arial Black" panose="020B0A04020102020204" pitchFamily="34" charset="0"/>
              </a:rPr>
            </a:br>
            <a:r>
              <a:rPr lang="sv-SE" sz="1200" b="1" dirty="0">
                <a:solidFill>
                  <a:srgbClr val="ECECEC"/>
                </a:solidFill>
                <a:latin typeface="Arial Black" panose="020B0A04020102020204" pitchFamily="34" charset="0"/>
              </a:rPr>
              <a:t>Byggledare​​</a:t>
            </a:r>
          </a:p>
          <a:p>
            <a:pPr fontAlgn="base"/>
            <a:r>
              <a:rPr lang="sv-SE" sz="1200" b="1" dirty="0">
                <a:solidFill>
                  <a:srgbClr val="ECECEC"/>
                </a:solidFill>
                <a:latin typeface="Arial Black" panose="020B0A04020102020204" pitchFamily="34" charset="0"/>
              </a:rPr>
              <a:t>Depåansvarig​</a:t>
            </a:r>
          </a:p>
          <a:p>
            <a:pPr fontAlgn="base"/>
            <a:r>
              <a:rPr lang="sv-SE" sz="1200" b="1" dirty="0">
                <a:solidFill>
                  <a:srgbClr val="ECECEC"/>
                </a:solidFill>
                <a:latin typeface="Arial Black" panose="020B0A04020102020204" pitchFamily="34" charset="0"/>
              </a:rPr>
              <a:t>Depåarbetare​</a:t>
            </a:r>
          </a:p>
          <a:p>
            <a:pPr fontAlgn="base"/>
            <a:r>
              <a:rPr lang="sv-SE" sz="1200" b="1" dirty="0">
                <a:solidFill>
                  <a:srgbClr val="ECECEC"/>
                </a:solidFill>
                <a:latin typeface="Arial Black" panose="020B0A04020102020204" pitchFamily="34" charset="0"/>
              </a:rPr>
              <a:t>Drift- och underhållsingenjör​​</a:t>
            </a:r>
          </a:p>
          <a:p>
            <a:pPr fontAlgn="base"/>
            <a:r>
              <a:rPr lang="sv-SE" sz="1200" b="1" dirty="0">
                <a:solidFill>
                  <a:srgbClr val="ECECEC"/>
                </a:solidFill>
                <a:latin typeface="Arial Black" panose="020B0A04020102020204" pitchFamily="34" charset="0"/>
              </a:rPr>
              <a:t>Drifttekniker järnväg</a:t>
            </a:r>
          </a:p>
          <a:p>
            <a:pPr fontAlgn="base"/>
            <a:r>
              <a:rPr lang="sv-SE" sz="1200" b="1" dirty="0">
                <a:solidFill>
                  <a:srgbClr val="ECECEC"/>
                </a:solidFill>
                <a:latin typeface="Arial Black" panose="020B0A04020102020204" pitchFamily="34" charset="0"/>
              </a:rPr>
              <a:t>Eldriftingenjör​​</a:t>
            </a:r>
            <a:br>
              <a:rPr lang="sv-SE" sz="1200" b="1" dirty="0">
                <a:solidFill>
                  <a:srgbClr val="ECECEC"/>
                </a:solidFill>
                <a:latin typeface="Arial Black" panose="020B0A04020102020204" pitchFamily="34" charset="0"/>
              </a:rPr>
            </a:br>
            <a:r>
              <a:rPr lang="sv-SE" sz="1200" b="1" dirty="0">
                <a:solidFill>
                  <a:srgbClr val="ECECEC"/>
                </a:solidFill>
                <a:latin typeface="Arial Black" panose="020B0A04020102020204" pitchFamily="34" charset="0"/>
              </a:rPr>
              <a:t>Elingenjör Elkraft</a:t>
            </a:r>
          </a:p>
          <a:p>
            <a:pPr fontAlgn="base"/>
            <a:r>
              <a:rPr lang="sv-SE" sz="1200" b="1" dirty="0">
                <a:solidFill>
                  <a:srgbClr val="ECECEC"/>
                </a:solidFill>
                <a:latin typeface="Arial Black" panose="020B0A04020102020204" pitchFamily="34" charset="0"/>
              </a:rPr>
              <a:t>Elkraftstekniker​​</a:t>
            </a:r>
          </a:p>
          <a:p>
            <a:pPr fontAlgn="base"/>
            <a:r>
              <a:rPr lang="sv-SE" sz="1200" b="1" dirty="0">
                <a:solidFill>
                  <a:srgbClr val="ECECEC"/>
                </a:solidFill>
                <a:latin typeface="Arial Black" panose="020B0A04020102020204" pitchFamily="34" charset="0"/>
              </a:rPr>
              <a:t>Eltekniker​/kontaktledning</a:t>
            </a:r>
          </a:p>
          <a:p>
            <a:pPr fontAlgn="base"/>
            <a:r>
              <a:rPr lang="sv-SE" sz="1200" b="1" dirty="0">
                <a:solidFill>
                  <a:srgbClr val="ECECEC"/>
                </a:solidFill>
                <a:latin typeface="Arial Black" panose="020B0A04020102020204" pitchFamily="34" charset="0"/>
              </a:rPr>
              <a:t>Entreprenadingenjör​​</a:t>
            </a:r>
          </a:p>
          <a:p>
            <a:pPr fontAlgn="base"/>
            <a:r>
              <a:rPr lang="sv-SE" sz="1200" b="1" dirty="0">
                <a:solidFill>
                  <a:srgbClr val="ECECEC"/>
                </a:solidFill>
                <a:latin typeface="Arial Black" panose="020B0A04020102020204" pitchFamily="34" charset="0"/>
              </a:rPr>
              <a:t>Felsökare /servicetekniker</a:t>
            </a:r>
            <a:br>
              <a:rPr lang="sv-SE" sz="1200" b="1" dirty="0">
                <a:solidFill>
                  <a:srgbClr val="ECECEC"/>
                </a:solidFill>
                <a:latin typeface="Arial Black" panose="020B0A04020102020204" pitchFamily="34" charset="0"/>
              </a:rPr>
            </a:br>
            <a:r>
              <a:rPr lang="sv-SE" sz="1200" b="1" dirty="0">
                <a:solidFill>
                  <a:srgbClr val="ECECEC"/>
                </a:solidFill>
                <a:latin typeface="Arial Black" panose="020B0A04020102020204" pitchFamily="34" charset="0"/>
              </a:rPr>
              <a:t>Fordonsingenjör</a:t>
            </a:r>
          </a:p>
          <a:p>
            <a:pPr fontAlgn="base"/>
            <a:r>
              <a:rPr lang="sv-SE" sz="1200" b="1" dirty="0">
                <a:solidFill>
                  <a:srgbClr val="ECECEC"/>
                </a:solidFill>
                <a:latin typeface="Arial Black" panose="020B0A04020102020204" pitchFamily="34" charset="0"/>
              </a:rPr>
              <a:t>Fordonsledare​</a:t>
            </a:r>
          </a:p>
          <a:p>
            <a:pPr fontAlgn="base"/>
            <a:r>
              <a:rPr lang="sv-SE" sz="1200" b="1" dirty="0">
                <a:solidFill>
                  <a:srgbClr val="ECECEC"/>
                </a:solidFill>
                <a:latin typeface="Arial Black" panose="020B0A04020102020204" pitchFamily="34" charset="0"/>
              </a:rPr>
              <a:t>Fordonsoperatör​</a:t>
            </a:r>
          </a:p>
          <a:p>
            <a:pPr fontAlgn="base"/>
            <a:r>
              <a:rPr lang="sv-SE" sz="1200" b="1" dirty="0">
                <a:solidFill>
                  <a:srgbClr val="ECECEC"/>
                </a:solidFill>
                <a:latin typeface="Arial Black" panose="020B0A04020102020204" pitchFamily="34" charset="0"/>
              </a:rPr>
              <a:t>Förare i växlingstjänst</a:t>
            </a:r>
          </a:p>
          <a:p>
            <a:pPr fontAlgn="base"/>
            <a:r>
              <a:rPr lang="sv-SE" sz="1200" b="1" dirty="0">
                <a:solidFill>
                  <a:srgbClr val="ECECEC"/>
                </a:solidFill>
                <a:latin typeface="Arial Black" panose="020B0A04020102020204" pitchFamily="34" charset="0"/>
              </a:rPr>
              <a:t>Förvaltare anläggning</a:t>
            </a:r>
          </a:p>
          <a:p>
            <a:pPr fontAlgn="base"/>
            <a:r>
              <a:rPr lang="sv-SE" sz="1200" b="1" dirty="0">
                <a:solidFill>
                  <a:srgbClr val="ECECEC"/>
                </a:solidFill>
                <a:latin typeface="Arial Black" panose="020B0A04020102020204" pitchFamily="34" charset="0"/>
              </a:rPr>
              <a:t>Geotekniker​​</a:t>
            </a:r>
            <a:br>
              <a:rPr lang="sv-SE" sz="1200" b="1" dirty="0">
                <a:solidFill>
                  <a:srgbClr val="ECECEC"/>
                </a:solidFill>
                <a:latin typeface="Arial Black" panose="020B0A04020102020204" pitchFamily="34" charset="0"/>
              </a:rPr>
            </a:br>
            <a:r>
              <a:rPr lang="sv-SE" sz="1200" b="1" dirty="0">
                <a:solidFill>
                  <a:srgbClr val="ECECEC"/>
                </a:solidFill>
                <a:latin typeface="Arial Black" panose="020B0A04020102020204" pitchFamily="34" charset="0"/>
              </a:rPr>
              <a:t>Hårdvaruingenjör</a:t>
            </a:r>
          </a:p>
          <a:p>
            <a:pPr fontAlgn="base"/>
            <a:r>
              <a:rPr lang="sv-SE" sz="1200" b="1" dirty="0">
                <a:solidFill>
                  <a:srgbClr val="ECECEC"/>
                </a:solidFill>
                <a:latin typeface="Arial Black" panose="020B0A04020102020204" pitchFamily="34" charset="0"/>
              </a:rPr>
              <a:t>​</a:t>
            </a:r>
            <a:r>
              <a:rPr lang="en-US" sz="1200" dirty="0">
                <a:solidFill>
                  <a:srgbClr val="ECECEC"/>
                </a:solidFill>
                <a:latin typeface="Arial Black" panose="020B0A04020102020204" pitchFamily="34" charset="0"/>
              </a:rPr>
              <a:t>​</a:t>
            </a:r>
          </a:p>
          <a:p>
            <a:pPr fontAlgn="base"/>
            <a:endParaRPr lang="en-US" sz="1200" dirty="0">
              <a:solidFill>
                <a:srgbClr val="ECECEC"/>
              </a:solidFill>
              <a:latin typeface="Segoe UI" panose="020B0502040204020203" pitchFamily="34" charset="0"/>
            </a:endParaRPr>
          </a:p>
          <a:p>
            <a:pPr fontAlgn="base"/>
            <a:endParaRPr lang="en-US" sz="1200" dirty="0">
              <a:solidFill>
                <a:srgbClr val="000000"/>
              </a:solidFill>
              <a:latin typeface="Segoe UI" panose="020B0502040204020203" pitchFamily="34" charset="0"/>
            </a:endParaRPr>
          </a:p>
        </p:txBody>
      </p:sp>
      <p:sp>
        <p:nvSpPr>
          <p:cNvPr id="6" name="textruta 5">
            <a:extLst>
              <a:ext uri="{FF2B5EF4-FFF2-40B4-BE49-F238E27FC236}">
                <a16:creationId xmlns:a16="http://schemas.microsoft.com/office/drawing/2014/main" id="{7388C80A-D3B2-4CEB-BB97-F1631C794738}"/>
              </a:ext>
            </a:extLst>
          </p:cNvPr>
          <p:cNvSpPr txBox="1"/>
          <p:nvPr/>
        </p:nvSpPr>
        <p:spPr>
          <a:xfrm>
            <a:off x="3351702" y="803786"/>
            <a:ext cx="2363968" cy="5469221"/>
          </a:xfrm>
          <a:prstGeom prst="rect">
            <a:avLst/>
          </a:prstGeom>
          <a:noFill/>
        </p:spPr>
        <p:txBody>
          <a:bodyPr wrap="square" lIns="0" rIns="0" rtlCol="0" anchor="t">
            <a:noAutofit/>
          </a:bodyPr>
          <a:lstStyle/>
          <a:p>
            <a:pPr fontAlgn="base"/>
            <a:r>
              <a:rPr lang="sv-SE" sz="1200" b="1" dirty="0">
                <a:solidFill>
                  <a:srgbClr val="ECECEC"/>
                </a:solidFill>
                <a:latin typeface="Arial Black" panose="020B0A04020102020204" pitchFamily="34" charset="0"/>
              </a:rPr>
              <a:t>Inköpare inom olika områden​</a:t>
            </a:r>
          </a:p>
          <a:p>
            <a:pPr fontAlgn="base"/>
            <a:r>
              <a:rPr lang="sv-SE" sz="1200" b="1" dirty="0">
                <a:solidFill>
                  <a:srgbClr val="ECECEC"/>
                </a:solidFill>
                <a:latin typeface="Arial Black" panose="020B0A04020102020204" pitchFamily="34" charset="0"/>
              </a:rPr>
              <a:t>Inköpare infrastruktur - järnväg​</a:t>
            </a:r>
          </a:p>
          <a:p>
            <a:pPr fontAlgn="base"/>
            <a:r>
              <a:rPr lang="sv-SE" sz="1200" b="1" dirty="0">
                <a:solidFill>
                  <a:srgbClr val="ECECEC"/>
                </a:solidFill>
                <a:latin typeface="Arial Black" panose="020B0A04020102020204" pitchFamily="34" charset="0"/>
              </a:rPr>
              <a:t>Installationstekniker</a:t>
            </a:r>
          </a:p>
          <a:p>
            <a:pPr fontAlgn="base"/>
            <a:r>
              <a:rPr lang="sv-SE" sz="1200" b="1" dirty="0">
                <a:solidFill>
                  <a:srgbClr val="ECECEC"/>
                </a:solidFill>
                <a:latin typeface="Arial Black" panose="020B0A04020102020204" pitchFamily="34" charset="0"/>
              </a:rPr>
              <a:t>Järnvägsingenjör​</a:t>
            </a:r>
          </a:p>
          <a:p>
            <a:pPr fontAlgn="base"/>
            <a:r>
              <a:rPr lang="sv-SE" sz="1200" b="1" dirty="0">
                <a:solidFill>
                  <a:srgbClr val="ECECEC"/>
                </a:solidFill>
                <a:latin typeface="Arial Black" panose="020B0A04020102020204" pitchFamily="34" charset="0"/>
              </a:rPr>
              <a:t>Järnvägsprojektör​</a:t>
            </a:r>
          </a:p>
          <a:p>
            <a:pPr fontAlgn="base"/>
            <a:r>
              <a:rPr lang="sv-SE" sz="1200" b="1" dirty="0">
                <a:solidFill>
                  <a:srgbClr val="ECECEC"/>
                </a:solidFill>
                <a:latin typeface="Arial Black" panose="020B0A04020102020204" pitchFamily="34" charset="0"/>
              </a:rPr>
              <a:t>Kalkylingenjör​​</a:t>
            </a:r>
          </a:p>
          <a:p>
            <a:pPr fontAlgn="base"/>
            <a:r>
              <a:rPr lang="sv-SE" sz="1200" b="1" dirty="0">
                <a:solidFill>
                  <a:srgbClr val="ECECEC"/>
                </a:solidFill>
                <a:latin typeface="Arial Black" panose="020B0A04020102020204" pitchFamily="34" charset="0"/>
              </a:rPr>
              <a:t>Kapacitetsanalytiker</a:t>
            </a:r>
          </a:p>
          <a:p>
            <a:pPr fontAlgn="base"/>
            <a:r>
              <a:rPr lang="sv-SE" sz="1200" b="1" dirty="0">
                <a:solidFill>
                  <a:srgbClr val="ECECEC"/>
                </a:solidFill>
                <a:latin typeface="Arial Black" panose="020B0A04020102020204" pitchFamily="34" charset="0"/>
              </a:rPr>
              <a:t>Konstruktör av fordon​</a:t>
            </a:r>
          </a:p>
          <a:p>
            <a:pPr fontAlgn="base"/>
            <a:r>
              <a:rPr lang="sv-SE" sz="1200" b="1" dirty="0">
                <a:solidFill>
                  <a:srgbClr val="ECECEC"/>
                </a:solidFill>
                <a:latin typeface="Arial Black" panose="020B0A04020102020204" pitchFamily="34" charset="0"/>
              </a:rPr>
              <a:t>Konstruktör inom olika teknikslag ​​</a:t>
            </a:r>
          </a:p>
          <a:p>
            <a:pPr fontAlgn="base"/>
            <a:r>
              <a:rPr lang="sv-SE" sz="1200" b="1" dirty="0">
                <a:solidFill>
                  <a:srgbClr val="ECECEC"/>
                </a:solidFill>
                <a:latin typeface="Arial Black" panose="020B0A04020102020204" pitchFamily="34" charset="0"/>
              </a:rPr>
              <a:t>Kapacitetsanalytiker</a:t>
            </a:r>
          </a:p>
          <a:p>
            <a:pPr fontAlgn="base"/>
            <a:r>
              <a:rPr lang="sv-SE" sz="1200" b="1" dirty="0">
                <a:solidFill>
                  <a:srgbClr val="ECECEC"/>
                </a:solidFill>
                <a:latin typeface="Arial Black" panose="020B0A04020102020204" pitchFamily="34" charset="0"/>
              </a:rPr>
              <a:t>Lagersamordnare​​</a:t>
            </a:r>
            <a:br>
              <a:rPr lang="sv-SE" sz="1200" b="1" dirty="0">
                <a:solidFill>
                  <a:srgbClr val="ECECEC"/>
                </a:solidFill>
                <a:latin typeface="Arial Black" panose="020B0A04020102020204" pitchFamily="34" charset="0"/>
              </a:rPr>
            </a:br>
            <a:r>
              <a:rPr lang="sv-SE" sz="1200" b="1" dirty="0">
                <a:solidFill>
                  <a:srgbClr val="ECECEC"/>
                </a:solidFill>
                <a:latin typeface="Arial Black" panose="020B0A04020102020204" pitchFamily="34" charset="0"/>
              </a:rPr>
              <a:t>Lageransvarig</a:t>
            </a:r>
            <a:br>
              <a:rPr lang="sv-SE" sz="1200" b="1" dirty="0">
                <a:solidFill>
                  <a:srgbClr val="ECECEC"/>
                </a:solidFill>
                <a:latin typeface="Arial Black" panose="020B0A04020102020204" pitchFamily="34" charset="0"/>
              </a:rPr>
            </a:br>
            <a:r>
              <a:rPr lang="sv-SE" sz="1200" b="1" dirty="0">
                <a:solidFill>
                  <a:srgbClr val="ECECEC"/>
                </a:solidFill>
                <a:latin typeface="Arial Black" panose="020B0A04020102020204" pitchFamily="34" charset="0"/>
              </a:rPr>
              <a:t>Lantmätare</a:t>
            </a:r>
          </a:p>
          <a:p>
            <a:pPr fontAlgn="base"/>
            <a:r>
              <a:rPr lang="sv-SE" sz="1200" b="1" dirty="0">
                <a:solidFill>
                  <a:srgbClr val="ECECEC"/>
                </a:solidFill>
                <a:latin typeface="Arial Black" panose="020B0A04020102020204" pitchFamily="34" charset="0"/>
              </a:rPr>
              <a:t>Lokförare​​</a:t>
            </a:r>
          </a:p>
          <a:p>
            <a:pPr fontAlgn="base"/>
            <a:r>
              <a:rPr lang="sv-SE" sz="1200" b="1" dirty="0">
                <a:solidFill>
                  <a:srgbClr val="ECECEC"/>
                </a:solidFill>
                <a:latin typeface="Arial Black" panose="020B0A04020102020204" pitchFamily="34" charset="0"/>
              </a:rPr>
              <a:t>Markförhandlare​</a:t>
            </a:r>
          </a:p>
          <a:p>
            <a:pPr fontAlgn="base"/>
            <a:r>
              <a:rPr lang="sv-SE" sz="1200" b="1" dirty="0">
                <a:solidFill>
                  <a:srgbClr val="ECECEC"/>
                </a:solidFill>
                <a:latin typeface="Arial Black" panose="020B0A04020102020204" pitchFamily="34" charset="0"/>
              </a:rPr>
              <a:t>Maskinförare ​​</a:t>
            </a:r>
          </a:p>
          <a:p>
            <a:pPr fontAlgn="base"/>
            <a:r>
              <a:rPr lang="sv-SE" sz="1200" b="1" dirty="0">
                <a:solidFill>
                  <a:srgbClr val="ECECEC"/>
                </a:solidFill>
                <a:latin typeface="Arial Black" panose="020B0A04020102020204" pitchFamily="34" charset="0"/>
              </a:rPr>
              <a:t>Maskinplanerare​​</a:t>
            </a:r>
          </a:p>
          <a:p>
            <a:pPr fontAlgn="base"/>
            <a:r>
              <a:rPr lang="sv-SE" sz="1200" b="1" dirty="0">
                <a:solidFill>
                  <a:srgbClr val="ECECEC"/>
                </a:solidFill>
                <a:latin typeface="Arial Black" panose="020B0A04020102020204" pitchFamily="34" charset="0"/>
              </a:rPr>
              <a:t>Maskintekniker</a:t>
            </a:r>
          </a:p>
          <a:p>
            <a:pPr fontAlgn="base"/>
            <a:r>
              <a:rPr lang="sv-SE" sz="1200" b="1" dirty="0">
                <a:solidFill>
                  <a:srgbClr val="ECECEC"/>
                </a:solidFill>
                <a:latin typeface="Arial Black" panose="020B0A04020102020204" pitchFamily="34" charset="0"/>
              </a:rPr>
              <a:t>​Materialplanerare</a:t>
            </a:r>
          </a:p>
          <a:p>
            <a:pPr fontAlgn="base"/>
            <a:r>
              <a:rPr lang="sv-SE" sz="1200" b="1" dirty="0">
                <a:solidFill>
                  <a:srgbClr val="ECECEC"/>
                </a:solidFill>
                <a:latin typeface="Arial Black" panose="020B0A04020102020204" pitchFamily="34" charset="0"/>
              </a:rPr>
              <a:t>Mekanisk ingenjör</a:t>
            </a:r>
          </a:p>
          <a:p>
            <a:pPr fontAlgn="base"/>
            <a:r>
              <a:rPr lang="sv-SE" sz="1200" b="1" dirty="0">
                <a:solidFill>
                  <a:srgbClr val="ECECEC"/>
                </a:solidFill>
                <a:latin typeface="Arial Black" panose="020B0A04020102020204" pitchFamily="34" charset="0"/>
              </a:rPr>
              <a:t>Mjukvaruingenjör</a:t>
            </a:r>
          </a:p>
          <a:p>
            <a:pPr fontAlgn="base"/>
            <a:r>
              <a:rPr lang="sv-SE" sz="1200" b="1" dirty="0">
                <a:solidFill>
                  <a:srgbClr val="ECECEC"/>
                </a:solidFill>
                <a:latin typeface="Arial Black" panose="020B0A04020102020204" pitchFamily="34" charset="0"/>
              </a:rPr>
              <a:t>​​​​Mättekniker / mätingenjör</a:t>
            </a:r>
          </a:p>
          <a:p>
            <a:pPr fontAlgn="base"/>
            <a:r>
              <a:rPr lang="sv-SE" sz="1200" b="1" dirty="0">
                <a:solidFill>
                  <a:srgbClr val="ECECEC"/>
                </a:solidFill>
                <a:latin typeface="Arial Black" panose="020B0A04020102020204" pitchFamily="34" charset="0"/>
              </a:rPr>
              <a:t>Olycksutredare</a:t>
            </a:r>
          </a:p>
          <a:p>
            <a:pPr fontAlgn="base"/>
            <a:r>
              <a:rPr lang="sv-SE" sz="1200" b="1" dirty="0">
                <a:solidFill>
                  <a:srgbClr val="ECECEC"/>
                </a:solidFill>
                <a:latin typeface="Arial Black" panose="020B0A04020102020204" pitchFamily="34" charset="0"/>
              </a:rPr>
              <a:t>Olycksplatsutredare</a:t>
            </a:r>
          </a:p>
          <a:p>
            <a:pPr fontAlgn="base"/>
            <a:r>
              <a:rPr lang="sv-SE" sz="1200" b="1" dirty="0">
                <a:solidFill>
                  <a:srgbClr val="ECECEC"/>
                </a:solidFill>
                <a:latin typeface="Arial Black" panose="020B0A04020102020204" pitchFamily="34" charset="0"/>
              </a:rPr>
              <a:t>​Operativ chef depå</a:t>
            </a:r>
          </a:p>
          <a:p>
            <a:pPr fontAlgn="base"/>
            <a:r>
              <a:rPr lang="sv-SE" sz="1200" b="1" dirty="0">
                <a:solidFill>
                  <a:srgbClr val="ECECEC"/>
                </a:solidFill>
                <a:latin typeface="Arial Black" panose="020B0A04020102020204" pitchFamily="34" charset="0"/>
              </a:rPr>
              <a:t>​</a:t>
            </a:r>
            <a:r>
              <a:rPr lang="en-US" sz="1200" dirty="0">
                <a:solidFill>
                  <a:srgbClr val="ECECEC"/>
                </a:solidFill>
                <a:latin typeface="Arial Black" panose="020B0A04020102020204" pitchFamily="34" charset="0"/>
              </a:rPr>
              <a:t>​</a:t>
            </a:r>
            <a:endParaRPr lang="en-US" sz="1200" dirty="0">
              <a:solidFill>
                <a:srgbClr val="ECECEC"/>
              </a:solidFill>
              <a:latin typeface="Segoe UI" panose="020B0502040204020203" pitchFamily="34" charset="0"/>
            </a:endParaRPr>
          </a:p>
          <a:p>
            <a:pPr fontAlgn="base"/>
            <a:endParaRPr lang="en-US" sz="1200" dirty="0">
              <a:solidFill>
                <a:srgbClr val="000000"/>
              </a:solidFill>
              <a:latin typeface="Segoe UI" panose="020B0502040204020203" pitchFamily="34" charset="0"/>
            </a:endParaRPr>
          </a:p>
        </p:txBody>
      </p:sp>
      <p:sp>
        <p:nvSpPr>
          <p:cNvPr id="7" name="textruta 6">
            <a:extLst>
              <a:ext uri="{FF2B5EF4-FFF2-40B4-BE49-F238E27FC236}">
                <a16:creationId xmlns:a16="http://schemas.microsoft.com/office/drawing/2014/main" id="{0BFA2428-A3EE-4C36-95A4-2EF732F961C1}"/>
              </a:ext>
            </a:extLst>
          </p:cNvPr>
          <p:cNvSpPr txBox="1"/>
          <p:nvPr/>
        </p:nvSpPr>
        <p:spPr>
          <a:xfrm>
            <a:off x="5935605" y="805585"/>
            <a:ext cx="2673662" cy="5469221"/>
          </a:xfrm>
          <a:prstGeom prst="rect">
            <a:avLst/>
          </a:prstGeom>
          <a:noFill/>
        </p:spPr>
        <p:txBody>
          <a:bodyPr wrap="square" lIns="0" tIns="45720" rIns="0" bIns="45720" rtlCol="0" anchor="t">
            <a:noAutofit/>
          </a:bodyPr>
          <a:lstStyle/>
          <a:p>
            <a:pPr fontAlgn="base"/>
            <a:r>
              <a:rPr lang="sv-SE" sz="1200" b="1" dirty="0">
                <a:solidFill>
                  <a:srgbClr val="ECECEC"/>
                </a:solidFill>
                <a:latin typeface="Arial Black" panose="020B0A04020102020204" pitchFamily="34" charset="0"/>
              </a:rPr>
              <a:t>​</a:t>
            </a:r>
            <a:r>
              <a:rPr lang="en-US" sz="1200" dirty="0">
                <a:solidFill>
                  <a:srgbClr val="ECECEC"/>
                </a:solidFill>
                <a:latin typeface="Arial Black" panose="020B0A04020102020204" pitchFamily="34" charset="0"/>
              </a:rPr>
              <a:t>​</a:t>
            </a:r>
            <a:r>
              <a:rPr lang="sv-SE" sz="1200" dirty="0">
                <a:solidFill>
                  <a:srgbClr val="ECECEC"/>
                </a:solidFill>
                <a:latin typeface="Arial Black" panose="020B0A04020102020204" pitchFamily="34" charset="0"/>
              </a:rPr>
              <a:t>Planerare​​</a:t>
            </a:r>
          </a:p>
          <a:p>
            <a:pPr fontAlgn="base"/>
            <a:r>
              <a:rPr lang="sv-SE" sz="1200" dirty="0">
                <a:solidFill>
                  <a:srgbClr val="ECECEC"/>
                </a:solidFill>
                <a:latin typeface="Arial Black" panose="020B0A04020102020204" pitchFamily="34" charset="0"/>
              </a:rPr>
              <a:t>Platschef​​</a:t>
            </a:r>
          </a:p>
          <a:p>
            <a:pPr fontAlgn="base"/>
            <a:r>
              <a:rPr lang="sv-SE" sz="1200" dirty="0">
                <a:solidFill>
                  <a:srgbClr val="ECECEC"/>
                </a:solidFill>
                <a:latin typeface="Arial Black" panose="020B0A04020102020204" pitchFamily="34" charset="0"/>
              </a:rPr>
              <a:t>Produktionschef​​</a:t>
            </a:r>
          </a:p>
          <a:p>
            <a:pPr fontAlgn="base"/>
            <a:r>
              <a:rPr lang="sv-SE" sz="1200" dirty="0">
                <a:solidFill>
                  <a:srgbClr val="ECECEC"/>
                </a:solidFill>
                <a:latin typeface="Arial Black" panose="020B0A04020102020204" pitchFamily="34" charset="0"/>
              </a:rPr>
              <a:t>Produktionsledare​</a:t>
            </a:r>
            <a:br>
              <a:rPr lang="sv-SE" sz="1200" dirty="0">
                <a:solidFill>
                  <a:srgbClr val="ECECEC"/>
                </a:solidFill>
                <a:latin typeface="Arial Black" panose="020B0A04020102020204" pitchFamily="34" charset="0"/>
              </a:rPr>
            </a:br>
            <a:r>
              <a:rPr lang="sv-SE" sz="1200" dirty="0">
                <a:solidFill>
                  <a:srgbClr val="ECECEC"/>
                </a:solidFill>
                <a:latin typeface="Arial Black" panose="020B0A04020102020204" pitchFamily="34" charset="0"/>
              </a:rPr>
              <a:t>Produktionsplanerare</a:t>
            </a:r>
          </a:p>
          <a:p>
            <a:pPr fontAlgn="base"/>
            <a:r>
              <a:rPr lang="sv-SE" sz="1200" dirty="0">
                <a:solidFill>
                  <a:srgbClr val="ECECEC"/>
                </a:solidFill>
                <a:latin typeface="Arial Black" panose="020B0A04020102020204" pitchFamily="34" charset="0"/>
              </a:rPr>
              <a:t>Produktionsutvecklare​</a:t>
            </a:r>
          </a:p>
          <a:p>
            <a:pPr fontAlgn="base"/>
            <a:r>
              <a:rPr lang="sv-SE" sz="1200" dirty="0">
                <a:solidFill>
                  <a:srgbClr val="ECECEC"/>
                </a:solidFill>
                <a:latin typeface="Arial Black" panose="020B0A04020102020204" pitchFamily="34" charset="0"/>
              </a:rPr>
              <a:t>Produktionstekniker​</a:t>
            </a:r>
          </a:p>
          <a:p>
            <a:pPr fontAlgn="base"/>
            <a:r>
              <a:rPr lang="sv-SE" sz="1200" dirty="0">
                <a:solidFill>
                  <a:srgbClr val="ECECEC"/>
                </a:solidFill>
                <a:latin typeface="Arial Black" panose="020B0A04020102020204" pitchFamily="34" charset="0"/>
              </a:rPr>
              <a:t>Projektchef </a:t>
            </a:r>
          </a:p>
          <a:p>
            <a:pPr fontAlgn="base"/>
            <a:r>
              <a:rPr lang="sv-SE" sz="1200" dirty="0">
                <a:solidFill>
                  <a:srgbClr val="ECECEC"/>
                </a:solidFill>
                <a:latin typeface="Arial Black" panose="020B0A04020102020204" pitchFamily="34" charset="0"/>
              </a:rPr>
              <a:t>Projektingenjör​ järnväg​</a:t>
            </a:r>
          </a:p>
          <a:p>
            <a:pPr fontAlgn="base"/>
            <a:r>
              <a:rPr lang="sv-SE" sz="1200" dirty="0">
                <a:solidFill>
                  <a:srgbClr val="ECECEC"/>
                </a:solidFill>
                <a:latin typeface="Arial Black" panose="020B0A04020102020204" pitchFamily="34" charset="0"/>
              </a:rPr>
              <a:t>Konstruktör fordon</a:t>
            </a:r>
          </a:p>
          <a:p>
            <a:pPr fontAlgn="base"/>
            <a:r>
              <a:rPr lang="sv-SE" sz="1200" dirty="0">
                <a:solidFill>
                  <a:srgbClr val="ECECEC"/>
                </a:solidFill>
                <a:latin typeface="Arial Black" panose="020B0A04020102020204" pitchFamily="34" charset="0"/>
              </a:rPr>
              <a:t>Projekteringsledare</a:t>
            </a:r>
          </a:p>
          <a:p>
            <a:pPr fontAlgn="base"/>
            <a:r>
              <a:rPr lang="sv-SE" sz="1200" dirty="0">
                <a:solidFill>
                  <a:srgbClr val="ECECEC"/>
                </a:solidFill>
                <a:latin typeface="Arial Black" panose="020B0A04020102020204" pitchFamily="34" charset="0"/>
              </a:rPr>
              <a:t>Projektledare​ </a:t>
            </a:r>
          </a:p>
          <a:p>
            <a:pPr fontAlgn="base"/>
            <a:r>
              <a:rPr lang="sv-SE" sz="1200" dirty="0">
                <a:solidFill>
                  <a:srgbClr val="ECECEC"/>
                </a:solidFill>
                <a:latin typeface="Arial Black" panose="020B0A04020102020204" pitchFamily="34" charset="0"/>
              </a:rPr>
              <a:t>Projektör​</a:t>
            </a:r>
          </a:p>
          <a:p>
            <a:pPr fontAlgn="base"/>
            <a:r>
              <a:rPr lang="sv-SE" sz="1200" dirty="0">
                <a:solidFill>
                  <a:srgbClr val="ECECEC"/>
                </a:solidFill>
                <a:latin typeface="Arial Black" panose="020B0A04020102020204" pitchFamily="34" charset="0"/>
              </a:rPr>
              <a:t>Projektör elkraft</a:t>
            </a:r>
          </a:p>
          <a:p>
            <a:pPr fontAlgn="base"/>
            <a:r>
              <a:rPr lang="sv-SE" sz="1200" dirty="0">
                <a:solidFill>
                  <a:srgbClr val="ECECEC"/>
                </a:solidFill>
                <a:latin typeface="Arial Black" panose="020B0A04020102020204" pitchFamily="34" charset="0"/>
              </a:rPr>
              <a:t>Samhällsplanerare</a:t>
            </a:r>
          </a:p>
          <a:p>
            <a:pPr fontAlgn="base"/>
            <a:r>
              <a:rPr lang="sv-SE" sz="1200" dirty="0">
                <a:solidFill>
                  <a:srgbClr val="ECECEC"/>
                </a:solidFill>
                <a:latin typeface="Arial Black" panose="020B0A04020102020204" pitchFamily="34" charset="0"/>
              </a:rPr>
              <a:t>Servicetekniker</a:t>
            </a:r>
          </a:p>
          <a:p>
            <a:pPr fontAlgn="base"/>
            <a:r>
              <a:rPr lang="sv-SE" sz="1200" dirty="0">
                <a:solidFill>
                  <a:srgbClr val="ECECEC"/>
                </a:solidFill>
                <a:latin typeface="Arial Black" panose="020B0A04020102020204" pitchFamily="34" charset="0"/>
              </a:rPr>
              <a:t>Signalingenjör​</a:t>
            </a:r>
          </a:p>
          <a:p>
            <a:pPr fontAlgn="base"/>
            <a:r>
              <a:rPr lang="sv-SE" sz="1200" dirty="0">
                <a:solidFill>
                  <a:srgbClr val="ECECEC"/>
                </a:solidFill>
                <a:latin typeface="Arial Black" panose="020B0A04020102020204" pitchFamily="34" charset="0"/>
              </a:rPr>
              <a:t>Signalprojektör​ med BIM-kompetens</a:t>
            </a:r>
          </a:p>
          <a:p>
            <a:pPr fontAlgn="base"/>
            <a:r>
              <a:rPr lang="sv-SE" sz="1200" dirty="0">
                <a:solidFill>
                  <a:srgbClr val="ECECEC"/>
                </a:solidFill>
                <a:latin typeface="Arial Black" panose="020B0A04020102020204" pitchFamily="34" charset="0"/>
              </a:rPr>
              <a:t>Signaltekniker ​​</a:t>
            </a:r>
          </a:p>
          <a:p>
            <a:pPr fontAlgn="base"/>
            <a:r>
              <a:rPr lang="sv-SE" sz="1200" dirty="0">
                <a:solidFill>
                  <a:srgbClr val="ECECEC"/>
                </a:solidFill>
                <a:latin typeface="Arial Black" panose="020B0A04020102020204" pitchFamily="34" charset="0"/>
              </a:rPr>
              <a:t>Spårprojektör​</a:t>
            </a:r>
          </a:p>
          <a:p>
            <a:pPr fontAlgn="base"/>
            <a:r>
              <a:rPr lang="sv-SE" sz="1200" dirty="0">
                <a:solidFill>
                  <a:srgbClr val="ECECEC"/>
                </a:solidFill>
                <a:latin typeface="Arial Black" panose="020B0A04020102020204" pitchFamily="34" charset="0"/>
              </a:rPr>
              <a:t>Spårsvetsare ​​</a:t>
            </a:r>
          </a:p>
          <a:p>
            <a:pPr fontAlgn="base"/>
            <a:r>
              <a:rPr lang="sv-SE" sz="1200" dirty="0">
                <a:solidFill>
                  <a:srgbClr val="ECECEC"/>
                </a:solidFill>
                <a:latin typeface="Arial Black" panose="020B0A04020102020204" pitchFamily="34" charset="0"/>
              </a:rPr>
              <a:t>Spårvagnsförare ​​</a:t>
            </a:r>
          </a:p>
          <a:p>
            <a:pPr fontAlgn="base"/>
            <a:r>
              <a:rPr lang="sv-SE" sz="1200" dirty="0">
                <a:solidFill>
                  <a:srgbClr val="ECECEC"/>
                </a:solidFill>
                <a:latin typeface="Arial Black" panose="020B0A04020102020204" pitchFamily="34" charset="0"/>
              </a:rPr>
              <a:t>Stationsförvaltare​</a:t>
            </a:r>
          </a:p>
          <a:p>
            <a:pPr fontAlgn="base"/>
            <a:r>
              <a:rPr lang="sv-SE" sz="1200" dirty="0">
                <a:solidFill>
                  <a:srgbClr val="ECECEC"/>
                </a:solidFill>
                <a:latin typeface="Arial Black" panose="020B0A04020102020204" pitchFamily="34" charset="0"/>
              </a:rPr>
              <a:t>Svetsansvarig</a:t>
            </a:r>
          </a:p>
          <a:p>
            <a:pPr fontAlgn="base"/>
            <a:r>
              <a:rPr lang="sv-SE" sz="1200" dirty="0">
                <a:solidFill>
                  <a:srgbClr val="ECECEC"/>
                </a:solidFill>
                <a:latin typeface="Arial Black" panose="020B0A04020102020204" pitchFamily="34" charset="0"/>
              </a:rPr>
              <a:t>Systemingenjör</a:t>
            </a:r>
          </a:p>
          <a:p>
            <a:pPr fontAlgn="base"/>
            <a:r>
              <a:rPr lang="sv-SE" sz="1200" dirty="0">
                <a:solidFill>
                  <a:srgbClr val="ECECEC"/>
                </a:solidFill>
                <a:latin typeface="Arial Black" panose="020B0A04020102020204" pitchFamily="34" charset="0"/>
              </a:rPr>
              <a:t>Säkerhetshandläggare​​</a:t>
            </a:r>
          </a:p>
          <a:p>
            <a:pPr fontAlgn="base"/>
            <a:r>
              <a:rPr lang="sv-SE" sz="1200" dirty="0">
                <a:solidFill>
                  <a:srgbClr val="ECECEC"/>
                </a:solidFill>
                <a:latin typeface="Arial Black" panose="020B0A04020102020204" pitchFamily="34" charset="0"/>
              </a:rPr>
              <a:t>Tekniker​</a:t>
            </a:r>
          </a:p>
          <a:p>
            <a:pPr fontAlgn="base"/>
            <a:endParaRPr lang="en-US" sz="1000" dirty="0">
              <a:solidFill>
                <a:srgbClr val="000000"/>
              </a:solidFill>
              <a:latin typeface="Segoe UI" panose="020B0502040204020203" pitchFamily="34" charset="0"/>
            </a:endParaRPr>
          </a:p>
        </p:txBody>
      </p:sp>
      <p:sp>
        <p:nvSpPr>
          <p:cNvPr id="8" name="textruta 7">
            <a:extLst>
              <a:ext uri="{FF2B5EF4-FFF2-40B4-BE49-F238E27FC236}">
                <a16:creationId xmlns:a16="http://schemas.microsoft.com/office/drawing/2014/main" id="{5AF1CD05-AF8C-4F4B-ACF8-FE89A4060FCF}"/>
              </a:ext>
            </a:extLst>
          </p:cNvPr>
          <p:cNvSpPr txBox="1"/>
          <p:nvPr/>
        </p:nvSpPr>
        <p:spPr>
          <a:xfrm>
            <a:off x="8898763" y="804687"/>
            <a:ext cx="2628703" cy="5469221"/>
          </a:xfrm>
          <a:prstGeom prst="rect">
            <a:avLst/>
          </a:prstGeom>
          <a:noFill/>
        </p:spPr>
        <p:txBody>
          <a:bodyPr wrap="square" lIns="0" rIns="0" rtlCol="0" anchor="t">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err="1">
                <a:ln>
                  <a:noFill/>
                </a:ln>
                <a:solidFill>
                  <a:srgbClr val="ECECEC"/>
                </a:solidFill>
                <a:effectLst/>
                <a:uLnTx/>
                <a:uFillTx/>
                <a:latin typeface="Arial Black" panose="020B0A04020102020204" pitchFamily="34" charset="0"/>
                <a:ea typeface="+mn-ea"/>
                <a:cs typeface="+mn-cs"/>
              </a:rPr>
              <a:t>Tekniktingenjör</a:t>
            </a: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 järnväg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Teknikingenjör fordon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Teknisk förvaltare fastigheter​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Teknisk specialist fordon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Teknisk specialist​​ järnväg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Teleprojektör​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Teletekniker​​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Testingenjör fordon Trafikinformatör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Trafikingenjör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Trafikplanerare​ och omloppsplanerare​</a:t>
            </a:r>
            <a:b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b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Trafiksäkerhetssamordnare</a:t>
            </a:r>
            <a:b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b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Transportledare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Transportplanerare​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Tunneltågförare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Tågmekaniker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err="1">
                <a:ln>
                  <a:noFill/>
                </a:ln>
                <a:solidFill>
                  <a:srgbClr val="ECECEC"/>
                </a:solidFill>
                <a:effectLst/>
                <a:uLnTx/>
                <a:uFillTx/>
                <a:latin typeface="Arial Black" panose="020B0A04020102020204" pitchFamily="34" charset="0"/>
                <a:ea typeface="+mn-ea"/>
                <a:cs typeface="+mn-cs"/>
              </a:rPr>
              <a:t>Tågtekniker</a:t>
            </a: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Tågtrafikledare​​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err="1">
                <a:ln>
                  <a:noFill/>
                </a:ln>
                <a:solidFill>
                  <a:srgbClr val="ECECEC"/>
                </a:solidFill>
                <a:effectLst/>
                <a:uLnTx/>
                <a:uFillTx/>
                <a:latin typeface="Arial Black" panose="020B0A04020102020204" pitchFamily="34" charset="0"/>
                <a:ea typeface="+mn-ea"/>
                <a:cs typeface="+mn-cs"/>
              </a:rPr>
              <a:t>Tågvärd</a:t>
            </a: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Underhållsingenjör fordon​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Underhållsingenjör​ järnväg​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Underhållstekniker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Utredare anläggningsdata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Utredare​ planering​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Verkstadschef​​</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Verkstadstekniker​​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ECECEC"/>
                </a:solidFill>
                <a:effectLst/>
                <a:uLnTx/>
                <a:uFillTx/>
                <a:latin typeface="Arial Black" panose="020B0A04020102020204" pitchFamily="34" charset="0"/>
                <a:ea typeface="+mn-ea"/>
                <a:cs typeface="+mn-cs"/>
              </a:rPr>
              <a:t>Växelbyggare</a:t>
            </a:r>
          </a:p>
        </p:txBody>
      </p:sp>
      <p:pic>
        <p:nvPicPr>
          <p:cNvPr id="10" name="Bildobjekt 9">
            <a:hlinkClick r:id="rId3"/>
            <a:extLst>
              <a:ext uri="{FF2B5EF4-FFF2-40B4-BE49-F238E27FC236}">
                <a16:creationId xmlns:a16="http://schemas.microsoft.com/office/drawing/2014/main" id="{4BE4EC92-F531-427D-BDCB-FDD1F7FCD643}"/>
              </a:ext>
            </a:extLst>
          </p:cNvPr>
          <p:cNvPicPr>
            <a:picLocks noChangeAspect="1"/>
          </p:cNvPicPr>
          <p:nvPr/>
        </p:nvPicPr>
        <p:blipFill>
          <a:blip r:embed="rId4"/>
          <a:stretch>
            <a:fillRect/>
          </a:stretch>
        </p:blipFill>
        <p:spPr>
          <a:xfrm>
            <a:off x="8848820" y="6237834"/>
            <a:ext cx="3061387" cy="510231"/>
          </a:xfrm>
          <a:prstGeom prst="rect">
            <a:avLst/>
          </a:prstGeom>
        </p:spPr>
      </p:pic>
    </p:spTree>
    <p:extLst>
      <p:ext uri="{BB962C8B-B14F-4D97-AF65-F5344CB8AC3E}">
        <p14:creationId xmlns:p14="http://schemas.microsoft.com/office/powerpoint/2010/main" val="20172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
                                          </p:stCondLst>
                                        </p:cTn>
                                        <p:tgtEl>
                                          <p:spTgt spid="5">
                                            <p:txEl>
                                              <p:pRg st="0" end="0"/>
                                            </p:txEl>
                                          </p:spTgt>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0"/>
                                  </p:stCondLst>
                                  <p:childTnLst>
                                    <p:set>
                                      <p:cBhvr>
                                        <p:cTn id="9" dur="1" fill="hold">
                                          <p:stCondLst>
                                            <p:cond delay="99"/>
                                          </p:stCondLst>
                                        </p:cTn>
                                        <p:tgtEl>
                                          <p:spTgt spid="5">
                                            <p:txEl>
                                              <p:pRg st="1" end="1"/>
                                            </p:txEl>
                                          </p:spTgt>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0"/>
                                  </p:stCondLst>
                                  <p:childTnLst>
                                    <p:set>
                                      <p:cBhvr>
                                        <p:cTn id="12" dur="1" fill="hold">
                                          <p:stCondLst>
                                            <p:cond delay="99"/>
                                          </p:stCondLst>
                                        </p:cTn>
                                        <p:tgtEl>
                                          <p:spTgt spid="5">
                                            <p:txEl>
                                              <p:pRg st="2" end="2"/>
                                            </p:txEl>
                                          </p:spTgt>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0"/>
                                  </p:stCondLst>
                                  <p:childTnLst>
                                    <p:set>
                                      <p:cBhvr>
                                        <p:cTn id="15" dur="1" fill="hold">
                                          <p:stCondLst>
                                            <p:cond delay="99"/>
                                          </p:stCondLst>
                                        </p:cTn>
                                        <p:tgtEl>
                                          <p:spTgt spid="5">
                                            <p:txEl>
                                              <p:pRg st="3" end="3"/>
                                            </p:txEl>
                                          </p:spTgt>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0"/>
                                  </p:stCondLst>
                                  <p:childTnLst>
                                    <p:set>
                                      <p:cBhvr>
                                        <p:cTn id="18" dur="1" fill="hold">
                                          <p:stCondLst>
                                            <p:cond delay="99"/>
                                          </p:stCondLst>
                                        </p:cTn>
                                        <p:tgtEl>
                                          <p:spTgt spid="5">
                                            <p:txEl>
                                              <p:pRg st="4" end="4"/>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99"/>
                                          </p:stCondLst>
                                        </p:cTn>
                                        <p:tgtEl>
                                          <p:spTgt spid="5">
                                            <p:txEl>
                                              <p:pRg st="5" end="5"/>
                                            </p:txEl>
                                          </p:spTgt>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0"/>
                                  </p:stCondLst>
                                  <p:childTnLst>
                                    <p:set>
                                      <p:cBhvr>
                                        <p:cTn id="24" dur="1" fill="hold">
                                          <p:stCondLst>
                                            <p:cond delay="99"/>
                                          </p:stCondLst>
                                        </p:cTn>
                                        <p:tgtEl>
                                          <p:spTgt spid="5">
                                            <p:txEl>
                                              <p:pRg st="6" end="6"/>
                                            </p:txEl>
                                          </p:spTgt>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0"/>
                                  </p:stCondLst>
                                  <p:childTnLst>
                                    <p:set>
                                      <p:cBhvr>
                                        <p:cTn id="27" dur="1" fill="hold">
                                          <p:stCondLst>
                                            <p:cond delay="99"/>
                                          </p:stCondLst>
                                        </p:cTn>
                                        <p:tgtEl>
                                          <p:spTgt spid="5">
                                            <p:txEl>
                                              <p:pRg st="7" end="7"/>
                                            </p:txEl>
                                          </p:spTgt>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nodeType="afterEffect">
                                  <p:stCondLst>
                                    <p:cond delay="0"/>
                                  </p:stCondLst>
                                  <p:childTnLst>
                                    <p:set>
                                      <p:cBhvr>
                                        <p:cTn id="30" dur="1" fill="hold">
                                          <p:stCondLst>
                                            <p:cond delay="99"/>
                                          </p:stCondLst>
                                        </p:cTn>
                                        <p:tgtEl>
                                          <p:spTgt spid="5">
                                            <p:txEl>
                                              <p:pRg st="8" end="8"/>
                                            </p:txEl>
                                          </p:spTgt>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nodeType="afterEffect">
                                  <p:stCondLst>
                                    <p:cond delay="0"/>
                                  </p:stCondLst>
                                  <p:childTnLst>
                                    <p:set>
                                      <p:cBhvr>
                                        <p:cTn id="33" dur="1" fill="hold">
                                          <p:stCondLst>
                                            <p:cond delay="99"/>
                                          </p:stCondLst>
                                        </p:cTn>
                                        <p:tgtEl>
                                          <p:spTgt spid="5">
                                            <p:txEl>
                                              <p:pRg st="9" end="9"/>
                                            </p:txEl>
                                          </p:spTgt>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99"/>
                                          </p:stCondLst>
                                        </p:cTn>
                                        <p:tgtEl>
                                          <p:spTgt spid="5">
                                            <p:txEl>
                                              <p:pRg st="11" end="11"/>
                                            </p:txEl>
                                          </p:spTgt>
                                        </p:tgtEl>
                                        <p:attrNameLst>
                                          <p:attrName>style.visibility</p:attrName>
                                        </p:attrNameLst>
                                      </p:cBhvr>
                                      <p:to>
                                        <p:strVal val="visible"/>
                                      </p:to>
                                    </p:set>
                                  </p:childTnLst>
                                </p:cTn>
                              </p:par>
                            </p:childTnLst>
                          </p:cTn>
                        </p:par>
                        <p:par>
                          <p:cTn id="37" fill="hold">
                            <p:stCondLst>
                              <p:cond delay="1100"/>
                            </p:stCondLst>
                            <p:childTnLst>
                              <p:par>
                                <p:cTn id="38" presetID="1" presetClass="entr" presetSubtype="0" fill="hold" nodeType="afterEffect">
                                  <p:stCondLst>
                                    <p:cond delay="0"/>
                                  </p:stCondLst>
                                  <p:childTnLst>
                                    <p:set>
                                      <p:cBhvr>
                                        <p:cTn id="39" dur="1" fill="hold">
                                          <p:stCondLst>
                                            <p:cond delay="99"/>
                                          </p:stCondLst>
                                        </p:cTn>
                                        <p:tgtEl>
                                          <p:spTgt spid="5">
                                            <p:txEl>
                                              <p:pRg st="10" end="10"/>
                                            </p:txEl>
                                          </p:spTgt>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nodeType="afterEffect">
                                  <p:stCondLst>
                                    <p:cond delay="0"/>
                                  </p:stCondLst>
                                  <p:childTnLst>
                                    <p:set>
                                      <p:cBhvr>
                                        <p:cTn id="42" dur="1" fill="hold">
                                          <p:stCondLst>
                                            <p:cond delay="99"/>
                                          </p:stCondLst>
                                        </p:cTn>
                                        <p:tgtEl>
                                          <p:spTgt spid="5">
                                            <p:txEl>
                                              <p:pRg st="12" end="12"/>
                                            </p:txEl>
                                          </p:spTgt>
                                        </p:tgtEl>
                                        <p:attrNameLst>
                                          <p:attrName>style.visibility</p:attrName>
                                        </p:attrNameLst>
                                      </p:cBhvr>
                                      <p:to>
                                        <p:strVal val="visible"/>
                                      </p:to>
                                    </p:set>
                                  </p:childTnLst>
                                </p:cTn>
                              </p:par>
                            </p:childTnLst>
                          </p:cTn>
                        </p:par>
                        <p:par>
                          <p:cTn id="43" fill="hold">
                            <p:stCondLst>
                              <p:cond delay="1300"/>
                            </p:stCondLst>
                            <p:childTnLst>
                              <p:par>
                                <p:cTn id="44" presetID="1" presetClass="entr" presetSubtype="0" fill="hold" nodeType="afterEffect">
                                  <p:stCondLst>
                                    <p:cond delay="0"/>
                                  </p:stCondLst>
                                  <p:childTnLst>
                                    <p:set>
                                      <p:cBhvr>
                                        <p:cTn id="45" dur="1" fill="hold">
                                          <p:stCondLst>
                                            <p:cond delay="99"/>
                                          </p:stCondLst>
                                        </p:cTn>
                                        <p:tgtEl>
                                          <p:spTgt spid="5">
                                            <p:txEl>
                                              <p:pRg st="13" end="13"/>
                                            </p:txEl>
                                          </p:spTgt>
                                        </p:tgtEl>
                                        <p:attrNameLst>
                                          <p:attrName>style.visibility</p:attrName>
                                        </p:attrNameLst>
                                      </p:cBhvr>
                                      <p:to>
                                        <p:strVal val="visible"/>
                                      </p:to>
                                    </p:set>
                                  </p:childTnLst>
                                </p:cTn>
                              </p:par>
                            </p:childTnLst>
                          </p:cTn>
                        </p:par>
                        <p:par>
                          <p:cTn id="46" fill="hold">
                            <p:stCondLst>
                              <p:cond delay="1400"/>
                            </p:stCondLst>
                            <p:childTnLst>
                              <p:par>
                                <p:cTn id="47" presetID="1" presetClass="entr" presetSubtype="0" fill="hold" nodeType="afterEffect">
                                  <p:stCondLst>
                                    <p:cond delay="0"/>
                                  </p:stCondLst>
                                  <p:childTnLst>
                                    <p:set>
                                      <p:cBhvr>
                                        <p:cTn id="48" dur="1" fill="hold">
                                          <p:stCondLst>
                                            <p:cond delay="99"/>
                                          </p:stCondLst>
                                        </p:cTn>
                                        <p:tgtEl>
                                          <p:spTgt spid="5">
                                            <p:txEl>
                                              <p:pRg st="14" end="14"/>
                                            </p:txEl>
                                          </p:spTgt>
                                        </p:tgtEl>
                                        <p:attrNameLst>
                                          <p:attrName>style.visibility</p:attrName>
                                        </p:attrNameLst>
                                      </p:cBhvr>
                                      <p:to>
                                        <p:strVal val="visible"/>
                                      </p:to>
                                    </p:set>
                                  </p:childTnLst>
                                </p:cTn>
                              </p:par>
                            </p:childTnLst>
                          </p:cTn>
                        </p:par>
                        <p:par>
                          <p:cTn id="49" fill="hold">
                            <p:stCondLst>
                              <p:cond delay="1500"/>
                            </p:stCondLst>
                            <p:childTnLst>
                              <p:par>
                                <p:cTn id="50" presetID="1" presetClass="entr" presetSubtype="0" fill="hold" nodeType="afterEffect">
                                  <p:stCondLst>
                                    <p:cond delay="0"/>
                                  </p:stCondLst>
                                  <p:childTnLst>
                                    <p:set>
                                      <p:cBhvr>
                                        <p:cTn id="51" dur="1" fill="hold">
                                          <p:stCondLst>
                                            <p:cond delay="99"/>
                                          </p:stCondLst>
                                        </p:cTn>
                                        <p:tgtEl>
                                          <p:spTgt spid="5">
                                            <p:txEl>
                                              <p:pRg st="15" end="15"/>
                                            </p:txEl>
                                          </p:spTgt>
                                        </p:tgtEl>
                                        <p:attrNameLst>
                                          <p:attrName>style.visibility</p:attrName>
                                        </p:attrNameLst>
                                      </p:cBhvr>
                                      <p:to>
                                        <p:strVal val="visible"/>
                                      </p:to>
                                    </p:set>
                                  </p:childTnLst>
                                </p:cTn>
                              </p:par>
                            </p:childTnLst>
                          </p:cTn>
                        </p:par>
                        <p:par>
                          <p:cTn id="52" fill="hold">
                            <p:stCondLst>
                              <p:cond delay="1600"/>
                            </p:stCondLst>
                            <p:childTnLst>
                              <p:par>
                                <p:cTn id="53" presetID="1" presetClass="entr" presetSubtype="0" fill="hold" nodeType="afterEffect">
                                  <p:stCondLst>
                                    <p:cond delay="0"/>
                                  </p:stCondLst>
                                  <p:childTnLst>
                                    <p:set>
                                      <p:cBhvr>
                                        <p:cTn id="54" dur="1" fill="hold">
                                          <p:stCondLst>
                                            <p:cond delay="99"/>
                                          </p:stCondLst>
                                        </p:cTn>
                                        <p:tgtEl>
                                          <p:spTgt spid="5">
                                            <p:txEl>
                                              <p:pRg st="16" end="16"/>
                                            </p:txEl>
                                          </p:spTgt>
                                        </p:tgtEl>
                                        <p:attrNameLst>
                                          <p:attrName>style.visibility</p:attrName>
                                        </p:attrNameLst>
                                      </p:cBhvr>
                                      <p:to>
                                        <p:strVal val="visible"/>
                                      </p:to>
                                    </p:set>
                                  </p:childTnLst>
                                </p:cTn>
                              </p:par>
                            </p:childTnLst>
                          </p:cTn>
                        </p:par>
                        <p:par>
                          <p:cTn id="55" fill="hold">
                            <p:stCondLst>
                              <p:cond delay="1700"/>
                            </p:stCondLst>
                            <p:childTnLst>
                              <p:par>
                                <p:cTn id="56" presetID="1" presetClass="entr" presetSubtype="0" fill="hold" nodeType="afterEffect">
                                  <p:stCondLst>
                                    <p:cond delay="0"/>
                                  </p:stCondLst>
                                  <p:childTnLst>
                                    <p:set>
                                      <p:cBhvr>
                                        <p:cTn id="57" dur="1" fill="hold">
                                          <p:stCondLst>
                                            <p:cond delay="99"/>
                                          </p:stCondLst>
                                        </p:cTn>
                                        <p:tgtEl>
                                          <p:spTgt spid="5">
                                            <p:txEl>
                                              <p:pRg st="17" end="17"/>
                                            </p:txEl>
                                          </p:spTgt>
                                        </p:tgtEl>
                                        <p:attrNameLst>
                                          <p:attrName>style.visibility</p:attrName>
                                        </p:attrNameLst>
                                      </p:cBhvr>
                                      <p:to>
                                        <p:strVal val="visible"/>
                                      </p:to>
                                    </p:set>
                                  </p:childTnLst>
                                </p:cTn>
                              </p:par>
                            </p:childTnLst>
                          </p:cTn>
                        </p:par>
                        <p:par>
                          <p:cTn id="58" fill="hold">
                            <p:stCondLst>
                              <p:cond delay="1800"/>
                            </p:stCondLst>
                            <p:childTnLst>
                              <p:par>
                                <p:cTn id="59" presetID="1" presetClass="entr" presetSubtype="0" fill="hold" nodeType="afterEffect">
                                  <p:stCondLst>
                                    <p:cond delay="0"/>
                                  </p:stCondLst>
                                  <p:childTnLst>
                                    <p:set>
                                      <p:cBhvr>
                                        <p:cTn id="60" dur="1" fill="hold">
                                          <p:stCondLst>
                                            <p:cond delay="99"/>
                                          </p:stCondLst>
                                        </p:cTn>
                                        <p:tgtEl>
                                          <p:spTgt spid="5">
                                            <p:txEl>
                                              <p:pRg st="18" end="18"/>
                                            </p:txEl>
                                          </p:spTgt>
                                        </p:tgtEl>
                                        <p:attrNameLst>
                                          <p:attrName>style.visibility</p:attrName>
                                        </p:attrNameLst>
                                      </p:cBhvr>
                                      <p:to>
                                        <p:strVal val="visible"/>
                                      </p:to>
                                    </p:set>
                                  </p:childTnLst>
                                </p:cTn>
                              </p:par>
                            </p:childTnLst>
                          </p:cTn>
                        </p:par>
                        <p:par>
                          <p:cTn id="61" fill="hold">
                            <p:stCondLst>
                              <p:cond delay="1900"/>
                            </p:stCondLst>
                            <p:childTnLst>
                              <p:par>
                                <p:cTn id="62" presetID="1" presetClass="entr" presetSubtype="0" fill="hold" nodeType="afterEffect">
                                  <p:stCondLst>
                                    <p:cond delay="0"/>
                                  </p:stCondLst>
                                  <p:childTnLst>
                                    <p:set>
                                      <p:cBhvr>
                                        <p:cTn id="63" dur="1" fill="hold">
                                          <p:stCondLst>
                                            <p:cond delay="99"/>
                                          </p:stCondLst>
                                        </p:cTn>
                                        <p:tgtEl>
                                          <p:spTgt spid="5">
                                            <p:txEl>
                                              <p:pRg st="19" end="19"/>
                                            </p:txEl>
                                          </p:spTgt>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99"/>
                                          </p:stCondLst>
                                        </p:cTn>
                                        <p:tgtEl>
                                          <p:spTgt spid="5">
                                            <p:txEl>
                                              <p:pRg st="20" end="20"/>
                                            </p:txEl>
                                          </p:spTgt>
                                        </p:tgtEl>
                                        <p:attrNameLst>
                                          <p:attrName>style.visibility</p:attrName>
                                        </p:attrNameLst>
                                      </p:cBhvr>
                                      <p:to>
                                        <p:strVal val="visible"/>
                                      </p:to>
                                    </p:set>
                                  </p:childTnLst>
                                </p:cTn>
                              </p:par>
                            </p:childTnLst>
                          </p:cTn>
                        </p:par>
                        <p:par>
                          <p:cTn id="67" fill="hold">
                            <p:stCondLst>
                              <p:cond delay="2100"/>
                            </p:stCondLst>
                            <p:childTnLst>
                              <p:par>
                                <p:cTn id="68" presetID="1" presetClass="entr" presetSubtype="0" fill="hold" nodeType="afterEffect">
                                  <p:stCondLst>
                                    <p:cond delay="0"/>
                                  </p:stCondLst>
                                  <p:childTnLst>
                                    <p:set>
                                      <p:cBhvr>
                                        <p:cTn id="69" dur="1" fill="hold">
                                          <p:stCondLst>
                                            <p:cond delay="99"/>
                                          </p:stCondLst>
                                        </p:cTn>
                                        <p:tgtEl>
                                          <p:spTgt spid="5">
                                            <p:txEl>
                                              <p:pRg st="21" end="21"/>
                                            </p:txEl>
                                          </p:spTgt>
                                        </p:tgtEl>
                                        <p:attrNameLst>
                                          <p:attrName>style.visibility</p:attrName>
                                        </p:attrNameLst>
                                      </p:cBhvr>
                                      <p:to>
                                        <p:strVal val="visible"/>
                                      </p:to>
                                    </p:set>
                                  </p:childTnLst>
                                </p:cTn>
                              </p:par>
                            </p:childTnLst>
                          </p:cTn>
                        </p:par>
                        <p:par>
                          <p:cTn id="70" fill="hold">
                            <p:stCondLst>
                              <p:cond delay="2200"/>
                            </p:stCondLst>
                            <p:childTnLst>
                              <p:par>
                                <p:cTn id="71" presetID="1" presetClass="entr" presetSubtype="0" fill="hold" nodeType="afterEffect">
                                  <p:stCondLst>
                                    <p:cond delay="0"/>
                                  </p:stCondLst>
                                  <p:childTnLst>
                                    <p:set>
                                      <p:cBhvr>
                                        <p:cTn id="72" dur="1" fill="hold">
                                          <p:stCondLst>
                                            <p:cond delay="99"/>
                                          </p:stCondLst>
                                        </p:cTn>
                                        <p:tgtEl>
                                          <p:spTgt spid="5">
                                            <p:txEl>
                                              <p:pRg st="22" end="22"/>
                                            </p:txEl>
                                          </p:spTgt>
                                        </p:tgtEl>
                                        <p:attrNameLst>
                                          <p:attrName>style.visibility</p:attrName>
                                        </p:attrNameLst>
                                      </p:cBhvr>
                                      <p:to>
                                        <p:strVal val="visible"/>
                                      </p:to>
                                    </p:set>
                                  </p:childTnLst>
                                </p:cTn>
                              </p:par>
                            </p:childTnLst>
                          </p:cTn>
                        </p:par>
                        <p:par>
                          <p:cTn id="73" fill="hold">
                            <p:stCondLst>
                              <p:cond delay="2300"/>
                            </p:stCondLst>
                            <p:childTnLst>
                              <p:par>
                                <p:cTn id="74" presetID="1" presetClass="entr" presetSubtype="0" fill="hold" nodeType="afterEffect">
                                  <p:stCondLst>
                                    <p:cond delay="0"/>
                                  </p:stCondLst>
                                  <p:childTnLst>
                                    <p:set>
                                      <p:cBhvr>
                                        <p:cTn id="75" dur="1" fill="hold">
                                          <p:stCondLst>
                                            <p:cond delay="99"/>
                                          </p:stCondLst>
                                        </p:cTn>
                                        <p:tgtEl>
                                          <p:spTgt spid="5">
                                            <p:txEl>
                                              <p:pRg st="23" end="23"/>
                                            </p:txEl>
                                          </p:spTgt>
                                        </p:tgtEl>
                                        <p:attrNameLst>
                                          <p:attrName>style.visibility</p:attrName>
                                        </p:attrNameLst>
                                      </p:cBhvr>
                                      <p:to>
                                        <p:strVal val="visible"/>
                                      </p:to>
                                    </p:set>
                                  </p:childTnLst>
                                </p:cTn>
                              </p:par>
                            </p:childTnLst>
                          </p:cTn>
                        </p:par>
                        <p:par>
                          <p:cTn id="76" fill="hold">
                            <p:stCondLst>
                              <p:cond delay="2400"/>
                            </p:stCondLst>
                            <p:childTnLst>
                              <p:par>
                                <p:cTn id="77" presetID="1" presetClass="entr" presetSubtype="0" fill="hold" nodeType="afterEffect">
                                  <p:stCondLst>
                                    <p:cond delay="0"/>
                                  </p:stCondLst>
                                  <p:childTnLst>
                                    <p:set>
                                      <p:cBhvr>
                                        <p:cTn id="78" dur="1" fill="hold">
                                          <p:stCondLst>
                                            <p:cond delay="99"/>
                                          </p:stCondLst>
                                        </p:cTn>
                                        <p:tgtEl>
                                          <p:spTgt spid="5">
                                            <p:txEl>
                                              <p:pRg st="24" end="24"/>
                                            </p:txEl>
                                          </p:spTgt>
                                        </p:tgtEl>
                                        <p:attrNameLst>
                                          <p:attrName>style.visibility</p:attrName>
                                        </p:attrNameLst>
                                      </p:cBhvr>
                                      <p:to>
                                        <p:strVal val="visible"/>
                                      </p:to>
                                    </p:set>
                                  </p:childTnLst>
                                </p:cTn>
                              </p:par>
                            </p:childTnLst>
                          </p:cTn>
                        </p:par>
                        <p:par>
                          <p:cTn id="79" fill="hold">
                            <p:stCondLst>
                              <p:cond delay="2500"/>
                            </p:stCondLst>
                            <p:childTnLst>
                              <p:par>
                                <p:cTn id="80" presetID="1" presetClass="entr" presetSubtype="0" fill="hold" nodeType="afterEffect">
                                  <p:stCondLst>
                                    <p:cond delay="0"/>
                                  </p:stCondLst>
                                  <p:childTnLst>
                                    <p:set>
                                      <p:cBhvr>
                                        <p:cTn id="81" dur="1" fill="hold">
                                          <p:stCondLst>
                                            <p:cond delay="99"/>
                                          </p:stCondLst>
                                        </p:cTn>
                                        <p:tgtEl>
                                          <p:spTgt spid="6">
                                            <p:txEl>
                                              <p:pRg st="0" end="0"/>
                                            </p:txEl>
                                          </p:spTgt>
                                        </p:tgtEl>
                                        <p:attrNameLst>
                                          <p:attrName>style.visibility</p:attrName>
                                        </p:attrNameLst>
                                      </p:cBhvr>
                                      <p:to>
                                        <p:strVal val="visible"/>
                                      </p:to>
                                    </p:set>
                                  </p:childTnLst>
                                </p:cTn>
                              </p:par>
                            </p:childTnLst>
                          </p:cTn>
                        </p:par>
                        <p:par>
                          <p:cTn id="82" fill="hold">
                            <p:stCondLst>
                              <p:cond delay="2600"/>
                            </p:stCondLst>
                            <p:childTnLst>
                              <p:par>
                                <p:cTn id="83" presetID="1" presetClass="entr" presetSubtype="0" fill="hold" nodeType="afterEffect">
                                  <p:stCondLst>
                                    <p:cond delay="0"/>
                                  </p:stCondLst>
                                  <p:childTnLst>
                                    <p:set>
                                      <p:cBhvr>
                                        <p:cTn id="84" dur="1" fill="hold">
                                          <p:stCondLst>
                                            <p:cond delay="99"/>
                                          </p:stCondLst>
                                        </p:cTn>
                                        <p:tgtEl>
                                          <p:spTgt spid="6">
                                            <p:txEl>
                                              <p:pRg st="1" end="1"/>
                                            </p:txEl>
                                          </p:spTgt>
                                        </p:tgtEl>
                                        <p:attrNameLst>
                                          <p:attrName>style.visibility</p:attrName>
                                        </p:attrNameLst>
                                      </p:cBhvr>
                                      <p:to>
                                        <p:strVal val="visible"/>
                                      </p:to>
                                    </p:set>
                                  </p:childTnLst>
                                </p:cTn>
                              </p:par>
                            </p:childTnLst>
                          </p:cTn>
                        </p:par>
                        <p:par>
                          <p:cTn id="85" fill="hold">
                            <p:stCondLst>
                              <p:cond delay="2700"/>
                            </p:stCondLst>
                            <p:childTnLst>
                              <p:par>
                                <p:cTn id="86" presetID="1" presetClass="entr" presetSubtype="0" fill="hold" nodeType="afterEffect">
                                  <p:stCondLst>
                                    <p:cond delay="0"/>
                                  </p:stCondLst>
                                  <p:childTnLst>
                                    <p:set>
                                      <p:cBhvr>
                                        <p:cTn id="87" dur="1" fill="hold">
                                          <p:stCondLst>
                                            <p:cond delay="99"/>
                                          </p:stCondLst>
                                        </p:cTn>
                                        <p:tgtEl>
                                          <p:spTgt spid="6">
                                            <p:txEl>
                                              <p:pRg st="2" end="2"/>
                                            </p:txEl>
                                          </p:spTgt>
                                        </p:tgtEl>
                                        <p:attrNameLst>
                                          <p:attrName>style.visibility</p:attrName>
                                        </p:attrNameLst>
                                      </p:cBhvr>
                                      <p:to>
                                        <p:strVal val="visible"/>
                                      </p:to>
                                    </p:set>
                                  </p:childTnLst>
                                </p:cTn>
                              </p:par>
                            </p:childTnLst>
                          </p:cTn>
                        </p:par>
                        <p:par>
                          <p:cTn id="88" fill="hold">
                            <p:stCondLst>
                              <p:cond delay="2800"/>
                            </p:stCondLst>
                            <p:childTnLst>
                              <p:par>
                                <p:cTn id="89" presetID="1" presetClass="entr" presetSubtype="0" fill="hold" nodeType="afterEffect">
                                  <p:stCondLst>
                                    <p:cond delay="0"/>
                                  </p:stCondLst>
                                  <p:childTnLst>
                                    <p:set>
                                      <p:cBhvr>
                                        <p:cTn id="90" dur="1" fill="hold">
                                          <p:stCondLst>
                                            <p:cond delay="99"/>
                                          </p:stCondLst>
                                        </p:cTn>
                                        <p:tgtEl>
                                          <p:spTgt spid="6">
                                            <p:txEl>
                                              <p:pRg st="3" end="3"/>
                                            </p:txEl>
                                          </p:spTgt>
                                        </p:tgtEl>
                                        <p:attrNameLst>
                                          <p:attrName>style.visibility</p:attrName>
                                        </p:attrNameLst>
                                      </p:cBhvr>
                                      <p:to>
                                        <p:strVal val="visible"/>
                                      </p:to>
                                    </p:set>
                                  </p:childTnLst>
                                </p:cTn>
                              </p:par>
                            </p:childTnLst>
                          </p:cTn>
                        </p:par>
                        <p:par>
                          <p:cTn id="91" fill="hold">
                            <p:stCondLst>
                              <p:cond delay="2900"/>
                            </p:stCondLst>
                            <p:childTnLst>
                              <p:par>
                                <p:cTn id="92" presetID="1" presetClass="entr" presetSubtype="0" fill="hold" nodeType="afterEffect">
                                  <p:stCondLst>
                                    <p:cond delay="0"/>
                                  </p:stCondLst>
                                  <p:childTnLst>
                                    <p:set>
                                      <p:cBhvr>
                                        <p:cTn id="93" dur="1" fill="hold">
                                          <p:stCondLst>
                                            <p:cond delay="99"/>
                                          </p:stCondLst>
                                        </p:cTn>
                                        <p:tgtEl>
                                          <p:spTgt spid="6">
                                            <p:txEl>
                                              <p:pRg st="4" end="4"/>
                                            </p:txEl>
                                          </p:spTgt>
                                        </p:tgtEl>
                                        <p:attrNameLst>
                                          <p:attrName>style.visibility</p:attrName>
                                        </p:attrNameLst>
                                      </p:cBhvr>
                                      <p:to>
                                        <p:strVal val="visible"/>
                                      </p:to>
                                    </p:set>
                                  </p:childTnLst>
                                </p:cTn>
                              </p:par>
                            </p:childTnLst>
                          </p:cTn>
                        </p:par>
                        <p:par>
                          <p:cTn id="94" fill="hold">
                            <p:stCondLst>
                              <p:cond delay="3000"/>
                            </p:stCondLst>
                            <p:childTnLst>
                              <p:par>
                                <p:cTn id="95" presetID="1" presetClass="entr" presetSubtype="0" fill="hold" nodeType="afterEffect">
                                  <p:stCondLst>
                                    <p:cond delay="0"/>
                                  </p:stCondLst>
                                  <p:childTnLst>
                                    <p:set>
                                      <p:cBhvr>
                                        <p:cTn id="96" dur="1" fill="hold">
                                          <p:stCondLst>
                                            <p:cond delay="99"/>
                                          </p:stCondLst>
                                        </p:cTn>
                                        <p:tgtEl>
                                          <p:spTgt spid="6">
                                            <p:txEl>
                                              <p:pRg st="5" end="5"/>
                                            </p:txEl>
                                          </p:spTgt>
                                        </p:tgtEl>
                                        <p:attrNameLst>
                                          <p:attrName>style.visibility</p:attrName>
                                        </p:attrNameLst>
                                      </p:cBhvr>
                                      <p:to>
                                        <p:strVal val="visible"/>
                                      </p:to>
                                    </p:set>
                                  </p:childTnLst>
                                </p:cTn>
                              </p:par>
                            </p:childTnLst>
                          </p:cTn>
                        </p:par>
                        <p:par>
                          <p:cTn id="97" fill="hold">
                            <p:stCondLst>
                              <p:cond delay="3100"/>
                            </p:stCondLst>
                            <p:childTnLst>
                              <p:par>
                                <p:cTn id="98" presetID="1" presetClass="entr" presetSubtype="0" fill="hold" nodeType="afterEffect">
                                  <p:stCondLst>
                                    <p:cond delay="0"/>
                                  </p:stCondLst>
                                  <p:childTnLst>
                                    <p:set>
                                      <p:cBhvr>
                                        <p:cTn id="99" dur="1" fill="hold">
                                          <p:stCondLst>
                                            <p:cond delay="99"/>
                                          </p:stCondLst>
                                        </p:cTn>
                                        <p:tgtEl>
                                          <p:spTgt spid="6">
                                            <p:txEl>
                                              <p:pRg st="6" end="6"/>
                                            </p:txEl>
                                          </p:spTgt>
                                        </p:tgtEl>
                                        <p:attrNameLst>
                                          <p:attrName>style.visibility</p:attrName>
                                        </p:attrNameLst>
                                      </p:cBhvr>
                                      <p:to>
                                        <p:strVal val="visible"/>
                                      </p:to>
                                    </p:set>
                                  </p:childTnLst>
                                </p:cTn>
                              </p:par>
                            </p:childTnLst>
                          </p:cTn>
                        </p:par>
                        <p:par>
                          <p:cTn id="100" fill="hold">
                            <p:stCondLst>
                              <p:cond delay="3200"/>
                            </p:stCondLst>
                            <p:childTnLst>
                              <p:par>
                                <p:cTn id="101" presetID="1" presetClass="entr" presetSubtype="0" fill="hold" nodeType="afterEffect">
                                  <p:stCondLst>
                                    <p:cond delay="0"/>
                                  </p:stCondLst>
                                  <p:childTnLst>
                                    <p:set>
                                      <p:cBhvr>
                                        <p:cTn id="102" dur="1" fill="hold">
                                          <p:stCondLst>
                                            <p:cond delay="99"/>
                                          </p:stCondLst>
                                        </p:cTn>
                                        <p:tgtEl>
                                          <p:spTgt spid="6">
                                            <p:txEl>
                                              <p:pRg st="7" end="7"/>
                                            </p:txEl>
                                          </p:spTgt>
                                        </p:tgtEl>
                                        <p:attrNameLst>
                                          <p:attrName>style.visibility</p:attrName>
                                        </p:attrNameLst>
                                      </p:cBhvr>
                                      <p:to>
                                        <p:strVal val="visible"/>
                                      </p:to>
                                    </p:set>
                                  </p:childTnLst>
                                </p:cTn>
                              </p:par>
                            </p:childTnLst>
                          </p:cTn>
                        </p:par>
                        <p:par>
                          <p:cTn id="103" fill="hold">
                            <p:stCondLst>
                              <p:cond delay="3300"/>
                            </p:stCondLst>
                            <p:childTnLst>
                              <p:par>
                                <p:cTn id="104" presetID="1" presetClass="entr" presetSubtype="0" fill="hold" nodeType="afterEffect">
                                  <p:stCondLst>
                                    <p:cond delay="0"/>
                                  </p:stCondLst>
                                  <p:childTnLst>
                                    <p:set>
                                      <p:cBhvr>
                                        <p:cTn id="105" dur="1" fill="hold">
                                          <p:stCondLst>
                                            <p:cond delay="99"/>
                                          </p:stCondLst>
                                        </p:cTn>
                                        <p:tgtEl>
                                          <p:spTgt spid="6">
                                            <p:txEl>
                                              <p:pRg st="8" end="8"/>
                                            </p:txEl>
                                          </p:spTgt>
                                        </p:tgtEl>
                                        <p:attrNameLst>
                                          <p:attrName>style.visibility</p:attrName>
                                        </p:attrNameLst>
                                      </p:cBhvr>
                                      <p:to>
                                        <p:strVal val="visible"/>
                                      </p:to>
                                    </p:set>
                                  </p:childTnLst>
                                </p:cTn>
                              </p:par>
                            </p:childTnLst>
                          </p:cTn>
                        </p:par>
                        <p:par>
                          <p:cTn id="106" fill="hold">
                            <p:stCondLst>
                              <p:cond delay="3400"/>
                            </p:stCondLst>
                            <p:childTnLst>
                              <p:par>
                                <p:cTn id="107" presetID="1" presetClass="entr" presetSubtype="0" fill="hold" nodeType="afterEffect">
                                  <p:stCondLst>
                                    <p:cond delay="0"/>
                                  </p:stCondLst>
                                  <p:childTnLst>
                                    <p:set>
                                      <p:cBhvr>
                                        <p:cTn id="108" dur="1" fill="hold">
                                          <p:stCondLst>
                                            <p:cond delay="99"/>
                                          </p:stCondLst>
                                        </p:cTn>
                                        <p:tgtEl>
                                          <p:spTgt spid="6">
                                            <p:txEl>
                                              <p:pRg st="9" end="9"/>
                                            </p:txEl>
                                          </p:spTgt>
                                        </p:tgtEl>
                                        <p:attrNameLst>
                                          <p:attrName>style.visibility</p:attrName>
                                        </p:attrNameLst>
                                      </p:cBhvr>
                                      <p:to>
                                        <p:strVal val="visible"/>
                                      </p:to>
                                    </p:set>
                                  </p:childTnLst>
                                </p:cTn>
                              </p:par>
                            </p:childTnLst>
                          </p:cTn>
                        </p:par>
                        <p:par>
                          <p:cTn id="109" fill="hold">
                            <p:stCondLst>
                              <p:cond delay="3500"/>
                            </p:stCondLst>
                            <p:childTnLst>
                              <p:par>
                                <p:cTn id="110" presetID="1" presetClass="entr" presetSubtype="0" fill="hold" nodeType="afterEffect">
                                  <p:stCondLst>
                                    <p:cond delay="0"/>
                                  </p:stCondLst>
                                  <p:childTnLst>
                                    <p:set>
                                      <p:cBhvr>
                                        <p:cTn id="111" dur="1" fill="hold">
                                          <p:stCondLst>
                                            <p:cond delay="99"/>
                                          </p:stCondLst>
                                        </p:cTn>
                                        <p:tgtEl>
                                          <p:spTgt spid="6">
                                            <p:txEl>
                                              <p:pRg st="10" end="10"/>
                                            </p:txEl>
                                          </p:spTgt>
                                        </p:tgtEl>
                                        <p:attrNameLst>
                                          <p:attrName>style.visibility</p:attrName>
                                        </p:attrNameLst>
                                      </p:cBhvr>
                                      <p:to>
                                        <p:strVal val="visible"/>
                                      </p:to>
                                    </p:set>
                                  </p:childTnLst>
                                </p:cTn>
                              </p:par>
                            </p:childTnLst>
                          </p:cTn>
                        </p:par>
                        <p:par>
                          <p:cTn id="112" fill="hold">
                            <p:stCondLst>
                              <p:cond delay="3600"/>
                            </p:stCondLst>
                            <p:childTnLst>
                              <p:par>
                                <p:cTn id="113" presetID="1" presetClass="entr" presetSubtype="0" fill="hold" nodeType="afterEffect">
                                  <p:stCondLst>
                                    <p:cond delay="0"/>
                                  </p:stCondLst>
                                  <p:childTnLst>
                                    <p:set>
                                      <p:cBhvr>
                                        <p:cTn id="114" dur="1" fill="hold">
                                          <p:stCondLst>
                                            <p:cond delay="99"/>
                                          </p:stCondLst>
                                        </p:cTn>
                                        <p:tgtEl>
                                          <p:spTgt spid="6">
                                            <p:txEl>
                                              <p:pRg st="11" end="11"/>
                                            </p:txEl>
                                          </p:spTgt>
                                        </p:tgtEl>
                                        <p:attrNameLst>
                                          <p:attrName>style.visibility</p:attrName>
                                        </p:attrNameLst>
                                      </p:cBhvr>
                                      <p:to>
                                        <p:strVal val="visible"/>
                                      </p:to>
                                    </p:set>
                                  </p:childTnLst>
                                </p:cTn>
                              </p:par>
                            </p:childTnLst>
                          </p:cTn>
                        </p:par>
                        <p:par>
                          <p:cTn id="115" fill="hold">
                            <p:stCondLst>
                              <p:cond delay="3700"/>
                            </p:stCondLst>
                            <p:childTnLst>
                              <p:par>
                                <p:cTn id="116" presetID="1" presetClass="entr" presetSubtype="0" fill="hold" nodeType="afterEffect">
                                  <p:stCondLst>
                                    <p:cond delay="0"/>
                                  </p:stCondLst>
                                  <p:childTnLst>
                                    <p:set>
                                      <p:cBhvr>
                                        <p:cTn id="117" dur="1" fill="hold">
                                          <p:stCondLst>
                                            <p:cond delay="99"/>
                                          </p:stCondLst>
                                        </p:cTn>
                                        <p:tgtEl>
                                          <p:spTgt spid="6">
                                            <p:txEl>
                                              <p:pRg st="12" end="12"/>
                                            </p:txEl>
                                          </p:spTgt>
                                        </p:tgtEl>
                                        <p:attrNameLst>
                                          <p:attrName>style.visibility</p:attrName>
                                        </p:attrNameLst>
                                      </p:cBhvr>
                                      <p:to>
                                        <p:strVal val="visible"/>
                                      </p:to>
                                    </p:set>
                                  </p:childTnLst>
                                </p:cTn>
                              </p:par>
                            </p:childTnLst>
                          </p:cTn>
                        </p:par>
                        <p:par>
                          <p:cTn id="118" fill="hold">
                            <p:stCondLst>
                              <p:cond delay="3800"/>
                            </p:stCondLst>
                            <p:childTnLst>
                              <p:par>
                                <p:cTn id="119" presetID="1" presetClass="entr" presetSubtype="0" fill="hold" nodeType="afterEffect">
                                  <p:stCondLst>
                                    <p:cond delay="0"/>
                                  </p:stCondLst>
                                  <p:childTnLst>
                                    <p:set>
                                      <p:cBhvr>
                                        <p:cTn id="120" dur="1" fill="hold">
                                          <p:stCondLst>
                                            <p:cond delay="99"/>
                                          </p:stCondLst>
                                        </p:cTn>
                                        <p:tgtEl>
                                          <p:spTgt spid="6">
                                            <p:txEl>
                                              <p:pRg st="13" end="13"/>
                                            </p:txEl>
                                          </p:spTgt>
                                        </p:tgtEl>
                                        <p:attrNameLst>
                                          <p:attrName>style.visibility</p:attrName>
                                        </p:attrNameLst>
                                      </p:cBhvr>
                                      <p:to>
                                        <p:strVal val="visible"/>
                                      </p:to>
                                    </p:set>
                                  </p:childTnLst>
                                </p:cTn>
                              </p:par>
                            </p:childTnLst>
                          </p:cTn>
                        </p:par>
                        <p:par>
                          <p:cTn id="121" fill="hold">
                            <p:stCondLst>
                              <p:cond delay="3900"/>
                            </p:stCondLst>
                            <p:childTnLst>
                              <p:par>
                                <p:cTn id="122" presetID="1" presetClass="entr" presetSubtype="0" fill="hold" nodeType="afterEffect">
                                  <p:stCondLst>
                                    <p:cond delay="0"/>
                                  </p:stCondLst>
                                  <p:childTnLst>
                                    <p:set>
                                      <p:cBhvr>
                                        <p:cTn id="123" dur="1" fill="hold">
                                          <p:stCondLst>
                                            <p:cond delay="99"/>
                                          </p:stCondLst>
                                        </p:cTn>
                                        <p:tgtEl>
                                          <p:spTgt spid="6">
                                            <p:txEl>
                                              <p:pRg st="14" end="14"/>
                                            </p:txEl>
                                          </p:spTgt>
                                        </p:tgtEl>
                                        <p:attrNameLst>
                                          <p:attrName>style.visibility</p:attrName>
                                        </p:attrNameLst>
                                      </p:cBhvr>
                                      <p:to>
                                        <p:strVal val="visible"/>
                                      </p:to>
                                    </p:set>
                                  </p:childTnLst>
                                </p:cTn>
                              </p:par>
                            </p:childTnLst>
                          </p:cTn>
                        </p:par>
                        <p:par>
                          <p:cTn id="124" fill="hold">
                            <p:stCondLst>
                              <p:cond delay="4000"/>
                            </p:stCondLst>
                            <p:childTnLst>
                              <p:par>
                                <p:cTn id="125" presetID="1" presetClass="entr" presetSubtype="0" fill="hold" nodeType="afterEffect">
                                  <p:stCondLst>
                                    <p:cond delay="0"/>
                                  </p:stCondLst>
                                  <p:childTnLst>
                                    <p:set>
                                      <p:cBhvr>
                                        <p:cTn id="126" dur="1" fill="hold">
                                          <p:stCondLst>
                                            <p:cond delay="99"/>
                                          </p:stCondLst>
                                        </p:cTn>
                                        <p:tgtEl>
                                          <p:spTgt spid="6">
                                            <p:txEl>
                                              <p:pRg st="15" end="15"/>
                                            </p:txEl>
                                          </p:spTgt>
                                        </p:tgtEl>
                                        <p:attrNameLst>
                                          <p:attrName>style.visibility</p:attrName>
                                        </p:attrNameLst>
                                      </p:cBhvr>
                                      <p:to>
                                        <p:strVal val="visible"/>
                                      </p:to>
                                    </p:set>
                                  </p:childTnLst>
                                </p:cTn>
                              </p:par>
                            </p:childTnLst>
                          </p:cTn>
                        </p:par>
                        <p:par>
                          <p:cTn id="127" fill="hold">
                            <p:stCondLst>
                              <p:cond delay="4100"/>
                            </p:stCondLst>
                            <p:childTnLst>
                              <p:par>
                                <p:cTn id="128" presetID="1" presetClass="entr" presetSubtype="0" fill="hold" nodeType="afterEffect">
                                  <p:stCondLst>
                                    <p:cond delay="0"/>
                                  </p:stCondLst>
                                  <p:childTnLst>
                                    <p:set>
                                      <p:cBhvr>
                                        <p:cTn id="129" dur="1" fill="hold">
                                          <p:stCondLst>
                                            <p:cond delay="99"/>
                                          </p:stCondLst>
                                        </p:cTn>
                                        <p:tgtEl>
                                          <p:spTgt spid="6">
                                            <p:txEl>
                                              <p:pRg st="16" end="16"/>
                                            </p:txEl>
                                          </p:spTgt>
                                        </p:tgtEl>
                                        <p:attrNameLst>
                                          <p:attrName>style.visibility</p:attrName>
                                        </p:attrNameLst>
                                      </p:cBhvr>
                                      <p:to>
                                        <p:strVal val="visible"/>
                                      </p:to>
                                    </p:set>
                                  </p:childTnLst>
                                </p:cTn>
                              </p:par>
                            </p:childTnLst>
                          </p:cTn>
                        </p:par>
                        <p:par>
                          <p:cTn id="130" fill="hold">
                            <p:stCondLst>
                              <p:cond delay="4200"/>
                            </p:stCondLst>
                            <p:childTnLst>
                              <p:par>
                                <p:cTn id="131" presetID="1" presetClass="entr" presetSubtype="0" fill="hold" nodeType="afterEffect">
                                  <p:stCondLst>
                                    <p:cond delay="0"/>
                                  </p:stCondLst>
                                  <p:childTnLst>
                                    <p:set>
                                      <p:cBhvr>
                                        <p:cTn id="132" dur="1" fill="hold">
                                          <p:stCondLst>
                                            <p:cond delay="99"/>
                                          </p:stCondLst>
                                        </p:cTn>
                                        <p:tgtEl>
                                          <p:spTgt spid="6">
                                            <p:txEl>
                                              <p:pRg st="17" end="17"/>
                                            </p:txEl>
                                          </p:spTgt>
                                        </p:tgtEl>
                                        <p:attrNameLst>
                                          <p:attrName>style.visibility</p:attrName>
                                        </p:attrNameLst>
                                      </p:cBhvr>
                                      <p:to>
                                        <p:strVal val="visible"/>
                                      </p:to>
                                    </p:set>
                                  </p:childTnLst>
                                </p:cTn>
                              </p:par>
                            </p:childTnLst>
                          </p:cTn>
                        </p:par>
                        <p:par>
                          <p:cTn id="133" fill="hold">
                            <p:stCondLst>
                              <p:cond delay="4300"/>
                            </p:stCondLst>
                            <p:childTnLst>
                              <p:par>
                                <p:cTn id="134" presetID="1" presetClass="entr" presetSubtype="0" fill="hold" nodeType="afterEffect">
                                  <p:stCondLst>
                                    <p:cond delay="0"/>
                                  </p:stCondLst>
                                  <p:childTnLst>
                                    <p:set>
                                      <p:cBhvr>
                                        <p:cTn id="135" dur="1" fill="hold">
                                          <p:stCondLst>
                                            <p:cond delay="99"/>
                                          </p:stCondLst>
                                        </p:cTn>
                                        <p:tgtEl>
                                          <p:spTgt spid="6">
                                            <p:txEl>
                                              <p:pRg st="18" end="18"/>
                                            </p:txEl>
                                          </p:spTgt>
                                        </p:tgtEl>
                                        <p:attrNameLst>
                                          <p:attrName>style.visibility</p:attrName>
                                        </p:attrNameLst>
                                      </p:cBhvr>
                                      <p:to>
                                        <p:strVal val="visible"/>
                                      </p:to>
                                    </p:set>
                                  </p:childTnLst>
                                </p:cTn>
                              </p:par>
                            </p:childTnLst>
                          </p:cTn>
                        </p:par>
                        <p:par>
                          <p:cTn id="136" fill="hold">
                            <p:stCondLst>
                              <p:cond delay="4400"/>
                            </p:stCondLst>
                            <p:childTnLst>
                              <p:par>
                                <p:cTn id="137" presetID="1" presetClass="entr" presetSubtype="0" fill="hold" nodeType="afterEffect">
                                  <p:stCondLst>
                                    <p:cond delay="0"/>
                                  </p:stCondLst>
                                  <p:childTnLst>
                                    <p:set>
                                      <p:cBhvr>
                                        <p:cTn id="138" dur="1" fill="hold">
                                          <p:stCondLst>
                                            <p:cond delay="99"/>
                                          </p:stCondLst>
                                        </p:cTn>
                                        <p:tgtEl>
                                          <p:spTgt spid="6">
                                            <p:txEl>
                                              <p:pRg st="19" end="19"/>
                                            </p:txEl>
                                          </p:spTgt>
                                        </p:tgtEl>
                                        <p:attrNameLst>
                                          <p:attrName>style.visibility</p:attrName>
                                        </p:attrNameLst>
                                      </p:cBhvr>
                                      <p:to>
                                        <p:strVal val="visible"/>
                                      </p:to>
                                    </p:set>
                                  </p:childTnLst>
                                </p:cTn>
                              </p:par>
                            </p:childTnLst>
                          </p:cTn>
                        </p:par>
                        <p:par>
                          <p:cTn id="139" fill="hold">
                            <p:stCondLst>
                              <p:cond delay="4500"/>
                            </p:stCondLst>
                            <p:childTnLst>
                              <p:par>
                                <p:cTn id="140" presetID="1" presetClass="entr" presetSubtype="0" fill="hold" nodeType="afterEffect">
                                  <p:stCondLst>
                                    <p:cond delay="0"/>
                                  </p:stCondLst>
                                  <p:childTnLst>
                                    <p:set>
                                      <p:cBhvr>
                                        <p:cTn id="141" dur="1" fill="hold">
                                          <p:stCondLst>
                                            <p:cond delay="99"/>
                                          </p:stCondLst>
                                        </p:cTn>
                                        <p:tgtEl>
                                          <p:spTgt spid="6">
                                            <p:txEl>
                                              <p:pRg st="20" end="20"/>
                                            </p:txEl>
                                          </p:spTgt>
                                        </p:tgtEl>
                                        <p:attrNameLst>
                                          <p:attrName>style.visibility</p:attrName>
                                        </p:attrNameLst>
                                      </p:cBhvr>
                                      <p:to>
                                        <p:strVal val="visible"/>
                                      </p:to>
                                    </p:set>
                                  </p:childTnLst>
                                </p:cTn>
                              </p:par>
                            </p:childTnLst>
                          </p:cTn>
                        </p:par>
                        <p:par>
                          <p:cTn id="142" fill="hold">
                            <p:stCondLst>
                              <p:cond delay="4600"/>
                            </p:stCondLst>
                            <p:childTnLst>
                              <p:par>
                                <p:cTn id="143" presetID="1" presetClass="entr" presetSubtype="0" fill="hold" nodeType="afterEffect">
                                  <p:stCondLst>
                                    <p:cond delay="0"/>
                                  </p:stCondLst>
                                  <p:childTnLst>
                                    <p:set>
                                      <p:cBhvr>
                                        <p:cTn id="144" dur="1" fill="hold">
                                          <p:stCondLst>
                                            <p:cond delay="99"/>
                                          </p:stCondLst>
                                        </p:cTn>
                                        <p:tgtEl>
                                          <p:spTgt spid="6">
                                            <p:txEl>
                                              <p:pRg st="21" end="21"/>
                                            </p:txEl>
                                          </p:spTgt>
                                        </p:tgtEl>
                                        <p:attrNameLst>
                                          <p:attrName>style.visibility</p:attrName>
                                        </p:attrNameLst>
                                      </p:cBhvr>
                                      <p:to>
                                        <p:strVal val="visible"/>
                                      </p:to>
                                    </p:set>
                                  </p:childTnLst>
                                </p:cTn>
                              </p:par>
                            </p:childTnLst>
                          </p:cTn>
                        </p:par>
                        <p:par>
                          <p:cTn id="145" fill="hold">
                            <p:stCondLst>
                              <p:cond delay="4700"/>
                            </p:stCondLst>
                            <p:childTnLst>
                              <p:par>
                                <p:cTn id="146" presetID="1" presetClass="entr" presetSubtype="0" fill="hold" nodeType="afterEffect">
                                  <p:stCondLst>
                                    <p:cond delay="0"/>
                                  </p:stCondLst>
                                  <p:childTnLst>
                                    <p:set>
                                      <p:cBhvr>
                                        <p:cTn id="147" dur="1" fill="hold">
                                          <p:stCondLst>
                                            <p:cond delay="99"/>
                                          </p:stCondLst>
                                        </p:cTn>
                                        <p:tgtEl>
                                          <p:spTgt spid="6">
                                            <p:txEl>
                                              <p:pRg st="22" end="22"/>
                                            </p:txEl>
                                          </p:spTgt>
                                        </p:tgtEl>
                                        <p:attrNameLst>
                                          <p:attrName>style.visibility</p:attrName>
                                        </p:attrNameLst>
                                      </p:cBhvr>
                                      <p:to>
                                        <p:strVal val="visible"/>
                                      </p:to>
                                    </p:set>
                                  </p:childTnLst>
                                </p:cTn>
                              </p:par>
                            </p:childTnLst>
                          </p:cTn>
                        </p:par>
                        <p:par>
                          <p:cTn id="148" fill="hold">
                            <p:stCondLst>
                              <p:cond delay="4800"/>
                            </p:stCondLst>
                            <p:childTnLst>
                              <p:par>
                                <p:cTn id="149" presetID="1" presetClass="entr" presetSubtype="0" fill="hold" nodeType="afterEffect">
                                  <p:stCondLst>
                                    <p:cond delay="0"/>
                                  </p:stCondLst>
                                  <p:childTnLst>
                                    <p:set>
                                      <p:cBhvr>
                                        <p:cTn id="150" dur="1" fill="hold">
                                          <p:stCondLst>
                                            <p:cond delay="99"/>
                                          </p:stCondLst>
                                        </p:cTn>
                                        <p:tgtEl>
                                          <p:spTgt spid="6">
                                            <p:txEl>
                                              <p:pRg st="23" end="23"/>
                                            </p:txEl>
                                          </p:spTgt>
                                        </p:tgtEl>
                                        <p:attrNameLst>
                                          <p:attrName>style.visibility</p:attrName>
                                        </p:attrNameLst>
                                      </p:cBhvr>
                                      <p:to>
                                        <p:strVal val="visible"/>
                                      </p:to>
                                    </p:set>
                                  </p:childTnLst>
                                </p:cTn>
                              </p:par>
                            </p:childTnLst>
                          </p:cTn>
                        </p:par>
                        <p:par>
                          <p:cTn id="151" fill="hold">
                            <p:stCondLst>
                              <p:cond delay="4900"/>
                            </p:stCondLst>
                            <p:childTnLst>
                              <p:par>
                                <p:cTn id="152" presetID="1" presetClass="entr" presetSubtype="0" fill="hold" nodeType="afterEffect">
                                  <p:stCondLst>
                                    <p:cond delay="0"/>
                                  </p:stCondLst>
                                  <p:childTnLst>
                                    <p:set>
                                      <p:cBhvr>
                                        <p:cTn id="153" dur="1" fill="hold">
                                          <p:stCondLst>
                                            <p:cond delay="99"/>
                                          </p:stCondLst>
                                        </p:cTn>
                                        <p:tgtEl>
                                          <p:spTgt spid="7">
                                            <p:txEl>
                                              <p:pRg st="0" end="0"/>
                                            </p:txEl>
                                          </p:spTgt>
                                        </p:tgtEl>
                                        <p:attrNameLst>
                                          <p:attrName>style.visibility</p:attrName>
                                        </p:attrNameLst>
                                      </p:cBhvr>
                                      <p:to>
                                        <p:strVal val="visible"/>
                                      </p:to>
                                    </p:set>
                                  </p:childTnLst>
                                </p:cTn>
                              </p:par>
                            </p:childTnLst>
                          </p:cTn>
                        </p:par>
                        <p:par>
                          <p:cTn id="154" fill="hold">
                            <p:stCondLst>
                              <p:cond delay="5000"/>
                            </p:stCondLst>
                            <p:childTnLst>
                              <p:par>
                                <p:cTn id="155" presetID="1" presetClass="entr" presetSubtype="0" fill="hold" nodeType="afterEffect">
                                  <p:stCondLst>
                                    <p:cond delay="0"/>
                                  </p:stCondLst>
                                  <p:childTnLst>
                                    <p:set>
                                      <p:cBhvr>
                                        <p:cTn id="156" dur="1" fill="hold">
                                          <p:stCondLst>
                                            <p:cond delay="99"/>
                                          </p:stCondLst>
                                        </p:cTn>
                                        <p:tgtEl>
                                          <p:spTgt spid="7">
                                            <p:txEl>
                                              <p:pRg st="1" end="1"/>
                                            </p:txEl>
                                          </p:spTgt>
                                        </p:tgtEl>
                                        <p:attrNameLst>
                                          <p:attrName>style.visibility</p:attrName>
                                        </p:attrNameLst>
                                      </p:cBhvr>
                                      <p:to>
                                        <p:strVal val="visible"/>
                                      </p:to>
                                    </p:set>
                                  </p:childTnLst>
                                </p:cTn>
                              </p:par>
                            </p:childTnLst>
                          </p:cTn>
                        </p:par>
                        <p:par>
                          <p:cTn id="157" fill="hold">
                            <p:stCondLst>
                              <p:cond delay="5100"/>
                            </p:stCondLst>
                            <p:childTnLst>
                              <p:par>
                                <p:cTn id="158" presetID="1" presetClass="entr" presetSubtype="0" fill="hold" nodeType="afterEffect">
                                  <p:stCondLst>
                                    <p:cond delay="0"/>
                                  </p:stCondLst>
                                  <p:childTnLst>
                                    <p:set>
                                      <p:cBhvr>
                                        <p:cTn id="159" dur="1" fill="hold">
                                          <p:stCondLst>
                                            <p:cond delay="99"/>
                                          </p:stCondLst>
                                        </p:cTn>
                                        <p:tgtEl>
                                          <p:spTgt spid="7">
                                            <p:txEl>
                                              <p:pRg st="2" end="2"/>
                                            </p:txEl>
                                          </p:spTgt>
                                        </p:tgtEl>
                                        <p:attrNameLst>
                                          <p:attrName>style.visibility</p:attrName>
                                        </p:attrNameLst>
                                      </p:cBhvr>
                                      <p:to>
                                        <p:strVal val="visible"/>
                                      </p:to>
                                    </p:set>
                                  </p:childTnLst>
                                </p:cTn>
                              </p:par>
                            </p:childTnLst>
                          </p:cTn>
                        </p:par>
                        <p:par>
                          <p:cTn id="160" fill="hold">
                            <p:stCondLst>
                              <p:cond delay="5200"/>
                            </p:stCondLst>
                            <p:childTnLst>
                              <p:par>
                                <p:cTn id="161" presetID="1" presetClass="entr" presetSubtype="0" fill="hold" nodeType="afterEffect">
                                  <p:stCondLst>
                                    <p:cond delay="0"/>
                                  </p:stCondLst>
                                  <p:childTnLst>
                                    <p:set>
                                      <p:cBhvr>
                                        <p:cTn id="162" dur="1" fill="hold">
                                          <p:stCondLst>
                                            <p:cond delay="99"/>
                                          </p:stCondLst>
                                        </p:cTn>
                                        <p:tgtEl>
                                          <p:spTgt spid="7">
                                            <p:txEl>
                                              <p:pRg st="3" end="3"/>
                                            </p:txEl>
                                          </p:spTgt>
                                        </p:tgtEl>
                                        <p:attrNameLst>
                                          <p:attrName>style.visibility</p:attrName>
                                        </p:attrNameLst>
                                      </p:cBhvr>
                                      <p:to>
                                        <p:strVal val="visible"/>
                                      </p:to>
                                    </p:set>
                                  </p:childTnLst>
                                </p:cTn>
                              </p:par>
                            </p:childTnLst>
                          </p:cTn>
                        </p:par>
                        <p:par>
                          <p:cTn id="163" fill="hold">
                            <p:stCondLst>
                              <p:cond delay="5300"/>
                            </p:stCondLst>
                            <p:childTnLst>
                              <p:par>
                                <p:cTn id="164" presetID="1" presetClass="entr" presetSubtype="0" fill="hold" nodeType="afterEffect">
                                  <p:stCondLst>
                                    <p:cond delay="0"/>
                                  </p:stCondLst>
                                  <p:childTnLst>
                                    <p:set>
                                      <p:cBhvr>
                                        <p:cTn id="165" dur="1" fill="hold">
                                          <p:stCondLst>
                                            <p:cond delay="99"/>
                                          </p:stCondLst>
                                        </p:cTn>
                                        <p:tgtEl>
                                          <p:spTgt spid="7">
                                            <p:txEl>
                                              <p:pRg st="4" end="4"/>
                                            </p:txEl>
                                          </p:spTgt>
                                        </p:tgtEl>
                                        <p:attrNameLst>
                                          <p:attrName>style.visibility</p:attrName>
                                        </p:attrNameLst>
                                      </p:cBhvr>
                                      <p:to>
                                        <p:strVal val="visible"/>
                                      </p:to>
                                    </p:set>
                                  </p:childTnLst>
                                </p:cTn>
                              </p:par>
                            </p:childTnLst>
                          </p:cTn>
                        </p:par>
                        <p:par>
                          <p:cTn id="166" fill="hold">
                            <p:stCondLst>
                              <p:cond delay="5400"/>
                            </p:stCondLst>
                            <p:childTnLst>
                              <p:par>
                                <p:cTn id="167" presetID="1" presetClass="entr" presetSubtype="0" fill="hold" nodeType="afterEffect">
                                  <p:stCondLst>
                                    <p:cond delay="0"/>
                                  </p:stCondLst>
                                  <p:childTnLst>
                                    <p:set>
                                      <p:cBhvr>
                                        <p:cTn id="168" dur="1" fill="hold">
                                          <p:stCondLst>
                                            <p:cond delay="99"/>
                                          </p:stCondLst>
                                        </p:cTn>
                                        <p:tgtEl>
                                          <p:spTgt spid="7">
                                            <p:txEl>
                                              <p:pRg st="5" end="5"/>
                                            </p:txEl>
                                          </p:spTgt>
                                        </p:tgtEl>
                                        <p:attrNameLst>
                                          <p:attrName>style.visibility</p:attrName>
                                        </p:attrNameLst>
                                      </p:cBhvr>
                                      <p:to>
                                        <p:strVal val="visible"/>
                                      </p:to>
                                    </p:set>
                                  </p:childTnLst>
                                </p:cTn>
                              </p:par>
                            </p:childTnLst>
                          </p:cTn>
                        </p:par>
                        <p:par>
                          <p:cTn id="169" fill="hold">
                            <p:stCondLst>
                              <p:cond delay="5500"/>
                            </p:stCondLst>
                            <p:childTnLst>
                              <p:par>
                                <p:cTn id="170" presetID="1" presetClass="entr" presetSubtype="0" fill="hold" nodeType="afterEffect">
                                  <p:stCondLst>
                                    <p:cond delay="0"/>
                                  </p:stCondLst>
                                  <p:childTnLst>
                                    <p:set>
                                      <p:cBhvr>
                                        <p:cTn id="171" dur="1" fill="hold">
                                          <p:stCondLst>
                                            <p:cond delay="99"/>
                                          </p:stCondLst>
                                        </p:cTn>
                                        <p:tgtEl>
                                          <p:spTgt spid="7">
                                            <p:txEl>
                                              <p:pRg st="6" end="6"/>
                                            </p:txEl>
                                          </p:spTgt>
                                        </p:tgtEl>
                                        <p:attrNameLst>
                                          <p:attrName>style.visibility</p:attrName>
                                        </p:attrNameLst>
                                      </p:cBhvr>
                                      <p:to>
                                        <p:strVal val="visible"/>
                                      </p:to>
                                    </p:set>
                                  </p:childTnLst>
                                </p:cTn>
                              </p:par>
                            </p:childTnLst>
                          </p:cTn>
                        </p:par>
                        <p:par>
                          <p:cTn id="172" fill="hold">
                            <p:stCondLst>
                              <p:cond delay="5600"/>
                            </p:stCondLst>
                            <p:childTnLst>
                              <p:par>
                                <p:cTn id="173" presetID="1" presetClass="entr" presetSubtype="0" fill="hold" nodeType="afterEffect">
                                  <p:stCondLst>
                                    <p:cond delay="0"/>
                                  </p:stCondLst>
                                  <p:childTnLst>
                                    <p:set>
                                      <p:cBhvr>
                                        <p:cTn id="174" dur="1" fill="hold">
                                          <p:stCondLst>
                                            <p:cond delay="99"/>
                                          </p:stCondLst>
                                        </p:cTn>
                                        <p:tgtEl>
                                          <p:spTgt spid="7">
                                            <p:txEl>
                                              <p:pRg st="7" end="7"/>
                                            </p:txEl>
                                          </p:spTgt>
                                        </p:tgtEl>
                                        <p:attrNameLst>
                                          <p:attrName>style.visibility</p:attrName>
                                        </p:attrNameLst>
                                      </p:cBhvr>
                                      <p:to>
                                        <p:strVal val="visible"/>
                                      </p:to>
                                    </p:set>
                                  </p:childTnLst>
                                </p:cTn>
                              </p:par>
                            </p:childTnLst>
                          </p:cTn>
                        </p:par>
                        <p:par>
                          <p:cTn id="175" fill="hold">
                            <p:stCondLst>
                              <p:cond delay="5700"/>
                            </p:stCondLst>
                            <p:childTnLst>
                              <p:par>
                                <p:cTn id="176" presetID="1" presetClass="entr" presetSubtype="0" fill="hold" nodeType="afterEffect">
                                  <p:stCondLst>
                                    <p:cond delay="0"/>
                                  </p:stCondLst>
                                  <p:childTnLst>
                                    <p:set>
                                      <p:cBhvr>
                                        <p:cTn id="177" dur="1" fill="hold">
                                          <p:stCondLst>
                                            <p:cond delay="99"/>
                                          </p:stCondLst>
                                        </p:cTn>
                                        <p:tgtEl>
                                          <p:spTgt spid="7">
                                            <p:txEl>
                                              <p:pRg st="8" end="8"/>
                                            </p:txEl>
                                          </p:spTgt>
                                        </p:tgtEl>
                                        <p:attrNameLst>
                                          <p:attrName>style.visibility</p:attrName>
                                        </p:attrNameLst>
                                      </p:cBhvr>
                                      <p:to>
                                        <p:strVal val="visible"/>
                                      </p:to>
                                    </p:set>
                                  </p:childTnLst>
                                </p:cTn>
                              </p:par>
                            </p:childTnLst>
                          </p:cTn>
                        </p:par>
                        <p:par>
                          <p:cTn id="178" fill="hold">
                            <p:stCondLst>
                              <p:cond delay="5800"/>
                            </p:stCondLst>
                            <p:childTnLst>
                              <p:par>
                                <p:cTn id="179" presetID="1" presetClass="entr" presetSubtype="0" fill="hold" nodeType="afterEffect">
                                  <p:stCondLst>
                                    <p:cond delay="0"/>
                                  </p:stCondLst>
                                  <p:childTnLst>
                                    <p:set>
                                      <p:cBhvr>
                                        <p:cTn id="180" dur="1" fill="hold">
                                          <p:stCondLst>
                                            <p:cond delay="99"/>
                                          </p:stCondLst>
                                        </p:cTn>
                                        <p:tgtEl>
                                          <p:spTgt spid="7">
                                            <p:txEl>
                                              <p:pRg st="9" end="9"/>
                                            </p:txEl>
                                          </p:spTgt>
                                        </p:tgtEl>
                                        <p:attrNameLst>
                                          <p:attrName>style.visibility</p:attrName>
                                        </p:attrNameLst>
                                      </p:cBhvr>
                                      <p:to>
                                        <p:strVal val="visible"/>
                                      </p:to>
                                    </p:set>
                                  </p:childTnLst>
                                </p:cTn>
                              </p:par>
                            </p:childTnLst>
                          </p:cTn>
                        </p:par>
                        <p:par>
                          <p:cTn id="181" fill="hold">
                            <p:stCondLst>
                              <p:cond delay="5900"/>
                            </p:stCondLst>
                            <p:childTnLst>
                              <p:par>
                                <p:cTn id="182" presetID="1" presetClass="entr" presetSubtype="0" fill="hold" nodeType="afterEffect">
                                  <p:stCondLst>
                                    <p:cond delay="0"/>
                                  </p:stCondLst>
                                  <p:childTnLst>
                                    <p:set>
                                      <p:cBhvr>
                                        <p:cTn id="183" dur="1" fill="hold">
                                          <p:stCondLst>
                                            <p:cond delay="99"/>
                                          </p:stCondLst>
                                        </p:cTn>
                                        <p:tgtEl>
                                          <p:spTgt spid="7">
                                            <p:txEl>
                                              <p:pRg st="10" end="10"/>
                                            </p:txEl>
                                          </p:spTgt>
                                        </p:tgtEl>
                                        <p:attrNameLst>
                                          <p:attrName>style.visibility</p:attrName>
                                        </p:attrNameLst>
                                      </p:cBhvr>
                                      <p:to>
                                        <p:strVal val="visible"/>
                                      </p:to>
                                    </p:set>
                                  </p:childTnLst>
                                </p:cTn>
                              </p:par>
                            </p:childTnLst>
                          </p:cTn>
                        </p:par>
                        <p:par>
                          <p:cTn id="184" fill="hold">
                            <p:stCondLst>
                              <p:cond delay="6000"/>
                            </p:stCondLst>
                            <p:childTnLst>
                              <p:par>
                                <p:cTn id="185" presetID="1" presetClass="entr" presetSubtype="0" fill="hold" nodeType="afterEffect">
                                  <p:stCondLst>
                                    <p:cond delay="0"/>
                                  </p:stCondLst>
                                  <p:childTnLst>
                                    <p:set>
                                      <p:cBhvr>
                                        <p:cTn id="186" dur="1" fill="hold">
                                          <p:stCondLst>
                                            <p:cond delay="99"/>
                                          </p:stCondLst>
                                        </p:cTn>
                                        <p:tgtEl>
                                          <p:spTgt spid="7">
                                            <p:txEl>
                                              <p:pRg st="11" end="11"/>
                                            </p:txEl>
                                          </p:spTgt>
                                        </p:tgtEl>
                                        <p:attrNameLst>
                                          <p:attrName>style.visibility</p:attrName>
                                        </p:attrNameLst>
                                      </p:cBhvr>
                                      <p:to>
                                        <p:strVal val="visible"/>
                                      </p:to>
                                    </p:set>
                                  </p:childTnLst>
                                </p:cTn>
                              </p:par>
                            </p:childTnLst>
                          </p:cTn>
                        </p:par>
                        <p:par>
                          <p:cTn id="187" fill="hold">
                            <p:stCondLst>
                              <p:cond delay="6100"/>
                            </p:stCondLst>
                            <p:childTnLst>
                              <p:par>
                                <p:cTn id="188" presetID="1" presetClass="entr" presetSubtype="0" fill="hold" nodeType="afterEffect">
                                  <p:stCondLst>
                                    <p:cond delay="0"/>
                                  </p:stCondLst>
                                  <p:childTnLst>
                                    <p:set>
                                      <p:cBhvr>
                                        <p:cTn id="189" dur="1" fill="hold">
                                          <p:stCondLst>
                                            <p:cond delay="99"/>
                                          </p:stCondLst>
                                        </p:cTn>
                                        <p:tgtEl>
                                          <p:spTgt spid="7">
                                            <p:txEl>
                                              <p:pRg st="12" end="12"/>
                                            </p:txEl>
                                          </p:spTgt>
                                        </p:tgtEl>
                                        <p:attrNameLst>
                                          <p:attrName>style.visibility</p:attrName>
                                        </p:attrNameLst>
                                      </p:cBhvr>
                                      <p:to>
                                        <p:strVal val="visible"/>
                                      </p:to>
                                    </p:set>
                                  </p:childTnLst>
                                </p:cTn>
                              </p:par>
                            </p:childTnLst>
                          </p:cTn>
                        </p:par>
                        <p:par>
                          <p:cTn id="190" fill="hold">
                            <p:stCondLst>
                              <p:cond delay="6200"/>
                            </p:stCondLst>
                            <p:childTnLst>
                              <p:par>
                                <p:cTn id="191" presetID="1" presetClass="entr" presetSubtype="0" fill="hold" nodeType="afterEffect">
                                  <p:stCondLst>
                                    <p:cond delay="0"/>
                                  </p:stCondLst>
                                  <p:childTnLst>
                                    <p:set>
                                      <p:cBhvr>
                                        <p:cTn id="192" dur="1" fill="hold">
                                          <p:stCondLst>
                                            <p:cond delay="99"/>
                                          </p:stCondLst>
                                        </p:cTn>
                                        <p:tgtEl>
                                          <p:spTgt spid="7">
                                            <p:txEl>
                                              <p:pRg st="13" end="13"/>
                                            </p:txEl>
                                          </p:spTgt>
                                        </p:tgtEl>
                                        <p:attrNameLst>
                                          <p:attrName>style.visibility</p:attrName>
                                        </p:attrNameLst>
                                      </p:cBhvr>
                                      <p:to>
                                        <p:strVal val="visible"/>
                                      </p:to>
                                    </p:set>
                                  </p:childTnLst>
                                </p:cTn>
                              </p:par>
                            </p:childTnLst>
                          </p:cTn>
                        </p:par>
                        <p:par>
                          <p:cTn id="193" fill="hold">
                            <p:stCondLst>
                              <p:cond delay="6300"/>
                            </p:stCondLst>
                            <p:childTnLst>
                              <p:par>
                                <p:cTn id="194" presetID="1" presetClass="entr" presetSubtype="0" fill="hold" nodeType="afterEffect">
                                  <p:stCondLst>
                                    <p:cond delay="0"/>
                                  </p:stCondLst>
                                  <p:childTnLst>
                                    <p:set>
                                      <p:cBhvr>
                                        <p:cTn id="195" dur="1" fill="hold">
                                          <p:stCondLst>
                                            <p:cond delay="99"/>
                                          </p:stCondLst>
                                        </p:cTn>
                                        <p:tgtEl>
                                          <p:spTgt spid="7">
                                            <p:txEl>
                                              <p:pRg st="14" end="14"/>
                                            </p:txEl>
                                          </p:spTgt>
                                        </p:tgtEl>
                                        <p:attrNameLst>
                                          <p:attrName>style.visibility</p:attrName>
                                        </p:attrNameLst>
                                      </p:cBhvr>
                                      <p:to>
                                        <p:strVal val="visible"/>
                                      </p:to>
                                    </p:set>
                                  </p:childTnLst>
                                </p:cTn>
                              </p:par>
                            </p:childTnLst>
                          </p:cTn>
                        </p:par>
                        <p:par>
                          <p:cTn id="196" fill="hold">
                            <p:stCondLst>
                              <p:cond delay="6400"/>
                            </p:stCondLst>
                            <p:childTnLst>
                              <p:par>
                                <p:cTn id="197" presetID="1" presetClass="entr" presetSubtype="0" fill="hold" nodeType="afterEffect">
                                  <p:stCondLst>
                                    <p:cond delay="0"/>
                                  </p:stCondLst>
                                  <p:childTnLst>
                                    <p:set>
                                      <p:cBhvr>
                                        <p:cTn id="198" dur="1" fill="hold">
                                          <p:stCondLst>
                                            <p:cond delay="99"/>
                                          </p:stCondLst>
                                        </p:cTn>
                                        <p:tgtEl>
                                          <p:spTgt spid="7">
                                            <p:txEl>
                                              <p:pRg st="15" end="15"/>
                                            </p:txEl>
                                          </p:spTgt>
                                        </p:tgtEl>
                                        <p:attrNameLst>
                                          <p:attrName>style.visibility</p:attrName>
                                        </p:attrNameLst>
                                      </p:cBhvr>
                                      <p:to>
                                        <p:strVal val="visible"/>
                                      </p:to>
                                    </p:set>
                                  </p:childTnLst>
                                </p:cTn>
                              </p:par>
                            </p:childTnLst>
                          </p:cTn>
                        </p:par>
                        <p:par>
                          <p:cTn id="199" fill="hold">
                            <p:stCondLst>
                              <p:cond delay="6500"/>
                            </p:stCondLst>
                            <p:childTnLst>
                              <p:par>
                                <p:cTn id="200" presetID="1" presetClass="entr" presetSubtype="0" fill="hold" nodeType="afterEffect">
                                  <p:stCondLst>
                                    <p:cond delay="0"/>
                                  </p:stCondLst>
                                  <p:childTnLst>
                                    <p:set>
                                      <p:cBhvr>
                                        <p:cTn id="201" dur="1" fill="hold">
                                          <p:stCondLst>
                                            <p:cond delay="99"/>
                                          </p:stCondLst>
                                        </p:cTn>
                                        <p:tgtEl>
                                          <p:spTgt spid="7">
                                            <p:txEl>
                                              <p:pRg st="16" end="16"/>
                                            </p:txEl>
                                          </p:spTgt>
                                        </p:tgtEl>
                                        <p:attrNameLst>
                                          <p:attrName>style.visibility</p:attrName>
                                        </p:attrNameLst>
                                      </p:cBhvr>
                                      <p:to>
                                        <p:strVal val="visible"/>
                                      </p:to>
                                    </p:set>
                                  </p:childTnLst>
                                </p:cTn>
                              </p:par>
                            </p:childTnLst>
                          </p:cTn>
                        </p:par>
                        <p:par>
                          <p:cTn id="202" fill="hold">
                            <p:stCondLst>
                              <p:cond delay="6600"/>
                            </p:stCondLst>
                            <p:childTnLst>
                              <p:par>
                                <p:cTn id="203" presetID="1" presetClass="entr" presetSubtype="0" fill="hold" nodeType="afterEffect">
                                  <p:stCondLst>
                                    <p:cond delay="0"/>
                                  </p:stCondLst>
                                  <p:childTnLst>
                                    <p:set>
                                      <p:cBhvr>
                                        <p:cTn id="204" dur="1" fill="hold">
                                          <p:stCondLst>
                                            <p:cond delay="99"/>
                                          </p:stCondLst>
                                        </p:cTn>
                                        <p:tgtEl>
                                          <p:spTgt spid="7">
                                            <p:txEl>
                                              <p:pRg st="17" end="17"/>
                                            </p:txEl>
                                          </p:spTgt>
                                        </p:tgtEl>
                                        <p:attrNameLst>
                                          <p:attrName>style.visibility</p:attrName>
                                        </p:attrNameLst>
                                      </p:cBhvr>
                                      <p:to>
                                        <p:strVal val="visible"/>
                                      </p:to>
                                    </p:set>
                                  </p:childTnLst>
                                </p:cTn>
                              </p:par>
                            </p:childTnLst>
                          </p:cTn>
                        </p:par>
                        <p:par>
                          <p:cTn id="205" fill="hold">
                            <p:stCondLst>
                              <p:cond delay="6700"/>
                            </p:stCondLst>
                            <p:childTnLst>
                              <p:par>
                                <p:cTn id="206" presetID="1" presetClass="entr" presetSubtype="0" fill="hold" nodeType="afterEffect">
                                  <p:stCondLst>
                                    <p:cond delay="0"/>
                                  </p:stCondLst>
                                  <p:childTnLst>
                                    <p:set>
                                      <p:cBhvr>
                                        <p:cTn id="207" dur="1" fill="hold">
                                          <p:stCondLst>
                                            <p:cond delay="99"/>
                                          </p:stCondLst>
                                        </p:cTn>
                                        <p:tgtEl>
                                          <p:spTgt spid="7">
                                            <p:txEl>
                                              <p:pRg st="18" end="18"/>
                                            </p:txEl>
                                          </p:spTgt>
                                        </p:tgtEl>
                                        <p:attrNameLst>
                                          <p:attrName>style.visibility</p:attrName>
                                        </p:attrNameLst>
                                      </p:cBhvr>
                                      <p:to>
                                        <p:strVal val="visible"/>
                                      </p:to>
                                    </p:set>
                                  </p:childTnLst>
                                </p:cTn>
                              </p:par>
                            </p:childTnLst>
                          </p:cTn>
                        </p:par>
                        <p:par>
                          <p:cTn id="208" fill="hold">
                            <p:stCondLst>
                              <p:cond delay="6800"/>
                            </p:stCondLst>
                            <p:childTnLst>
                              <p:par>
                                <p:cTn id="209" presetID="1" presetClass="entr" presetSubtype="0" fill="hold" nodeType="afterEffect">
                                  <p:stCondLst>
                                    <p:cond delay="0"/>
                                  </p:stCondLst>
                                  <p:childTnLst>
                                    <p:set>
                                      <p:cBhvr>
                                        <p:cTn id="210" dur="1" fill="hold">
                                          <p:stCondLst>
                                            <p:cond delay="99"/>
                                          </p:stCondLst>
                                        </p:cTn>
                                        <p:tgtEl>
                                          <p:spTgt spid="7">
                                            <p:txEl>
                                              <p:pRg st="19" end="19"/>
                                            </p:txEl>
                                          </p:spTgt>
                                        </p:tgtEl>
                                        <p:attrNameLst>
                                          <p:attrName>style.visibility</p:attrName>
                                        </p:attrNameLst>
                                      </p:cBhvr>
                                      <p:to>
                                        <p:strVal val="visible"/>
                                      </p:to>
                                    </p:set>
                                  </p:childTnLst>
                                </p:cTn>
                              </p:par>
                            </p:childTnLst>
                          </p:cTn>
                        </p:par>
                        <p:par>
                          <p:cTn id="211" fill="hold">
                            <p:stCondLst>
                              <p:cond delay="6900"/>
                            </p:stCondLst>
                            <p:childTnLst>
                              <p:par>
                                <p:cTn id="212" presetID="1" presetClass="entr" presetSubtype="0" fill="hold" nodeType="afterEffect">
                                  <p:stCondLst>
                                    <p:cond delay="0"/>
                                  </p:stCondLst>
                                  <p:childTnLst>
                                    <p:set>
                                      <p:cBhvr>
                                        <p:cTn id="213" dur="1" fill="hold">
                                          <p:stCondLst>
                                            <p:cond delay="99"/>
                                          </p:stCondLst>
                                        </p:cTn>
                                        <p:tgtEl>
                                          <p:spTgt spid="7">
                                            <p:txEl>
                                              <p:pRg st="20" end="20"/>
                                            </p:txEl>
                                          </p:spTgt>
                                        </p:tgtEl>
                                        <p:attrNameLst>
                                          <p:attrName>style.visibility</p:attrName>
                                        </p:attrNameLst>
                                      </p:cBhvr>
                                      <p:to>
                                        <p:strVal val="visible"/>
                                      </p:to>
                                    </p:set>
                                  </p:childTnLst>
                                </p:cTn>
                              </p:par>
                            </p:childTnLst>
                          </p:cTn>
                        </p:par>
                        <p:par>
                          <p:cTn id="214" fill="hold">
                            <p:stCondLst>
                              <p:cond delay="7000"/>
                            </p:stCondLst>
                            <p:childTnLst>
                              <p:par>
                                <p:cTn id="215" presetID="1" presetClass="entr" presetSubtype="0" fill="hold" nodeType="afterEffect">
                                  <p:stCondLst>
                                    <p:cond delay="0"/>
                                  </p:stCondLst>
                                  <p:childTnLst>
                                    <p:set>
                                      <p:cBhvr>
                                        <p:cTn id="216" dur="1" fill="hold">
                                          <p:stCondLst>
                                            <p:cond delay="99"/>
                                          </p:stCondLst>
                                        </p:cTn>
                                        <p:tgtEl>
                                          <p:spTgt spid="7">
                                            <p:txEl>
                                              <p:pRg st="21" end="21"/>
                                            </p:txEl>
                                          </p:spTgt>
                                        </p:tgtEl>
                                        <p:attrNameLst>
                                          <p:attrName>style.visibility</p:attrName>
                                        </p:attrNameLst>
                                      </p:cBhvr>
                                      <p:to>
                                        <p:strVal val="visible"/>
                                      </p:to>
                                    </p:set>
                                  </p:childTnLst>
                                </p:cTn>
                              </p:par>
                            </p:childTnLst>
                          </p:cTn>
                        </p:par>
                        <p:par>
                          <p:cTn id="217" fill="hold">
                            <p:stCondLst>
                              <p:cond delay="7100"/>
                            </p:stCondLst>
                            <p:childTnLst>
                              <p:par>
                                <p:cTn id="218" presetID="1" presetClass="entr" presetSubtype="0" fill="hold" nodeType="afterEffect">
                                  <p:stCondLst>
                                    <p:cond delay="0"/>
                                  </p:stCondLst>
                                  <p:childTnLst>
                                    <p:set>
                                      <p:cBhvr>
                                        <p:cTn id="219" dur="1" fill="hold">
                                          <p:stCondLst>
                                            <p:cond delay="99"/>
                                          </p:stCondLst>
                                        </p:cTn>
                                        <p:tgtEl>
                                          <p:spTgt spid="7">
                                            <p:txEl>
                                              <p:pRg st="22" end="22"/>
                                            </p:txEl>
                                          </p:spTgt>
                                        </p:tgtEl>
                                        <p:attrNameLst>
                                          <p:attrName>style.visibility</p:attrName>
                                        </p:attrNameLst>
                                      </p:cBhvr>
                                      <p:to>
                                        <p:strVal val="visible"/>
                                      </p:to>
                                    </p:set>
                                  </p:childTnLst>
                                </p:cTn>
                              </p:par>
                            </p:childTnLst>
                          </p:cTn>
                        </p:par>
                        <p:par>
                          <p:cTn id="220" fill="hold">
                            <p:stCondLst>
                              <p:cond delay="7200"/>
                            </p:stCondLst>
                            <p:childTnLst>
                              <p:par>
                                <p:cTn id="221" presetID="1" presetClass="entr" presetSubtype="0" fill="hold" nodeType="afterEffect">
                                  <p:stCondLst>
                                    <p:cond delay="0"/>
                                  </p:stCondLst>
                                  <p:childTnLst>
                                    <p:set>
                                      <p:cBhvr>
                                        <p:cTn id="222" dur="1" fill="hold">
                                          <p:stCondLst>
                                            <p:cond delay="99"/>
                                          </p:stCondLst>
                                        </p:cTn>
                                        <p:tgtEl>
                                          <p:spTgt spid="7">
                                            <p:txEl>
                                              <p:pRg st="23" end="23"/>
                                            </p:txEl>
                                          </p:spTgt>
                                        </p:tgtEl>
                                        <p:attrNameLst>
                                          <p:attrName>style.visibility</p:attrName>
                                        </p:attrNameLst>
                                      </p:cBhvr>
                                      <p:to>
                                        <p:strVal val="visible"/>
                                      </p:to>
                                    </p:set>
                                  </p:childTnLst>
                                </p:cTn>
                              </p:par>
                            </p:childTnLst>
                          </p:cTn>
                        </p:par>
                        <p:par>
                          <p:cTn id="223" fill="hold">
                            <p:stCondLst>
                              <p:cond delay="7300"/>
                            </p:stCondLst>
                            <p:childTnLst>
                              <p:par>
                                <p:cTn id="224" presetID="1" presetClass="entr" presetSubtype="0" fill="hold" nodeType="afterEffect">
                                  <p:stCondLst>
                                    <p:cond delay="0"/>
                                  </p:stCondLst>
                                  <p:childTnLst>
                                    <p:set>
                                      <p:cBhvr>
                                        <p:cTn id="225" dur="1" fill="hold">
                                          <p:stCondLst>
                                            <p:cond delay="99"/>
                                          </p:stCondLst>
                                        </p:cTn>
                                        <p:tgtEl>
                                          <p:spTgt spid="7">
                                            <p:txEl>
                                              <p:pRg st="24" end="24"/>
                                            </p:txEl>
                                          </p:spTgt>
                                        </p:tgtEl>
                                        <p:attrNameLst>
                                          <p:attrName>style.visibility</p:attrName>
                                        </p:attrNameLst>
                                      </p:cBhvr>
                                      <p:to>
                                        <p:strVal val="visible"/>
                                      </p:to>
                                    </p:set>
                                  </p:childTnLst>
                                </p:cTn>
                              </p:par>
                            </p:childTnLst>
                          </p:cTn>
                        </p:par>
                        <p:par>
                          <p:cTn id="226" fill="hold">
                            <p:stCondLst>
                              <p:cond delay="7400"/>
                            </p:stCondLst>
                            <p:childTnLst>
                              <p:par>
                                <p:cTn id="227" presetID="1" presetClass="entr" presetSubtype="0" fill="hold" nodeType="afterEffect">
                                  <p:stCondLst>
                                    <p:cond delay="0"/>
                                  </p:stCondLst>
                                  <p:childTnLst>
                                    <p:set>
                                      <p:cBhvr>
                                        <p:cTn id="228" dur="1" fill="hold">
                                          <p:stCondLst>
                                            <p:cond delay="99"/>
                                          </p:stCondLst>
                                        </p:cTn>
                                        <p:tgtEl>
                                          <p:spTgt spid="7">
                                            <p:txEl>
                                              <p:pRg st="25" end="25"/>
                                            </p:txEl>
                                          </p:spTgt>
                                        </p:tgtEl>
                                        <p:attrNameLst>
                                          <p:attrName>style.visibility</p:attrName>
                                        </p:attrNameLst>
                                      </p:cBhvr>
                                      <p:to>
                                        <p:strVal val="visible"/>
                                      </p:to>
                                    </p:set>
                                  </p:childTnLst>
                                </p:cTn>
                              </p:par>
                            </p:childTnLst>
                          </p:cTn>
                        </p:par>
                        <p:par>
                          <p:cTn id="229" fill="hold">
                            <p:stCondLst>
                              <p:cond delay="7500"/>
                            </p:stCondLst>
                            <p:childTnLst>
                              <p:par>
                                <p:cTn id="230" presetID="1" presetClass="entr" presetSubtype="0" fill="hold" nodeType="afterEffect">
                                  <p:stCondLst>
                                    <p:cond delay="0"/>
                                  </p:stCondLst>
                                  <p:childTnLst>
                                    <p:set>
                                      <p:cBhvr>
                                        <p:cTn id="231" dur="1" fill="hold">
                                          <p:stCondLst>
                                            <p:cond delay="99"/>
                                          </p:stCondLst>
                                        </p:cTn>
                                        <p:tgtEl>
                                          <p:spTgt spid="8">
                                            <p:txEl>
                                              <p:pRg st="0" end="0"/>
                                            </p:txEl>
                                          </p:spTgt>
                                        </p:tgtEl>
                                        <p:attrNameLst>
                                          <p:attrName>style.visibility</p:attrName>
                                        </p:attrNameLst>
                                      </p:cBhvr>
                                      <p:to>
                                        <p:strVal val="visible"/>
                                      </p:to>
                                    </p:set>
                                  </p:childTnLst>
                                </p:cTn>
                              </p:par>
                            </p:childTnLst>
                          </p:cTn>
                        </p:par>
                        <p:par>
                          <p:cTn id="232" fill="hold">
                            <p:stCondLst>
                              <p:cond delay="7600"/>
                            </p:stCondLst>
                            <p:childTnLst>
                              <p:par>
                                <p:cTn id="233" presetID="1" presetClass="entr" presetSubtype="0" fill="hold" nodeType="afterEffect">
                                  <p:stCondLst>
                                    <p:cond delay="0"/>
                                  </p:stCondLst>
                                  <p:childTnLst>
                                    <p:set>
                                      <p:cBhvr>
                                        <p:cTn id="234" dur="1" fill="hold">
                                          <p:stCondLst>
                                            <p:cond delay="99"/>
                                          </p:stCondLst>
                                        </p:cTn>
                                        <p:tgtEl>
                                          <p:spTgt spid="8">
                                            <p:txEl>
                                              <p:pRg st="1" end="1"/>
                                            </p:txEl>
                                          </p:spTgt>
                                        </p:tgtEl>
                                        <p:attrNameLst>
                                          <p:attrName>style.visibility</p:attrName>
                                        </p:attrNameLst>
                                      </p:cBhvr>
                                      <p:to>
                                        <p:strVal val="visible"/>
                                      </p:to>
                                    </p:set>
                                  </p:childTnLst>
                                </p:cTn>
                              </p:par>
                            </p:childTnLst>
                          </p:cTn>
                        </p:par>
                        <p:par>
                          <p:cTn id="235" fill="hold">
                            <p:stCondLst>
                              <p:cond delay="7700"/>
                            </p:stCondLst>
                            <p:childTnLst>
                              <p:par>
                                <p:cTn id="236" presetID="1" presetClass="entr" presetSubtype="0" fill="hold" nodeType="afterEffect">
                                  <p:stCondLst>
                                    <p:cond delay="0"/>
                                  </p:stCondLst>
                                  <p:childTnLst>
                                    <p:set>
                                      <p:cBhvr>
                                        <p:cTn id="237" dur="1" fill="hold">
                                          <p:stCondLst>
                                            <p:cond delay="99"/>
                                          </p:stCondLst>
                                        </p:cTn>
                                        <p:tgtEl>
                                          <p:spTgt spid="8">
                                            <p:txEl>
                                              <p:pRg st="2" end="2"/>
                                            </p:txEl>
                                          </p:spTgt>
                                        </p:tgtEl>
                                        <p:attrNameLst>
                                          <p:attrName>style.visibility</p:attrName>
                                        </p:attrNameLst>
                                      </p:cBhvr>
                                      <p:to>
                                        <p:strVal val="visible"/>
                                      </p:to>
                                    </p:set>
                                  </p:childTnLst>
                                </p:cTn>
                              </p:par>
                            </p:childTnLst>
                          </p:cTn>
                        </p:par>
                        <p:par>
                          <p:cTn id="238" fill="hold">
                            <p:stCondLst>
                              <p:cond delay="7800"/>
                            </p:stCondLst>
                            <p:childTnLst>
                              <p:par>
                                <p:cTn id="239" presetID="1" presetClass="entr" presetSubtype="0" fill="hold" nodeType="afterEffect">
                                  <p:stCondLst>
                                    <p:cond delay="0"/>
                                  </p:stCondLst>
                                  <p:childTnLst>
                                    <p:set>
                                      <p:cBhvr>
                                        <p:cTn id="240" dur="1" fill="hold">
                                          <p:stCondLst>
                                            <p:cond delay="99"/>
                                          </p:stCondLst>
                                        </p:cTn>
                                        <p:tgtEl>
                                          <p:spTgt spid="8">
                                            <p:txEl>
                                              <p:pRg st="3" end="3"/>
                                            </p:txEl>
                                          </p:spTgt>
                                        </p:tgtEl>
                                        <p:attrNameLst>
                                          <p:attrName>style.visibility</p:attrName>
                                        </p:attrNameLst>
                                      </p:cBhvr>
                                      <p:to>
                                        <p:strVal val="visible"/>
                                      </p:to>
                                    </p:set>
                                  </p:childTnLst>
                                </p:cTn>
                              </p:par>
                            </p:childTnLst>
                          </p:cTn>
                        </p:par>
                        <p:par>
                          <p:cTn id="241" fill="hold">
                            <p:stCondLst>
                              <p:cond delay="7900"/>
                            </p:stCondLst>
                            <p:childTnLst>
                              <p:par>
                                <p:cTn id="242" presetID="1" presetClass="entr" presetSubtype="0" fill="hold" nodeType="afterEffect">
                                  <p:stCondLst>
                                    <p:cond delay="0"/>
                                  </p:stCondLst>
                                  <p:childTnLst>
                                    <p:set>
                                      <p:cBhvr>
                                        <p:cTn id="243" dur="1" fill="hold">
                                          <p:stCondLst>
                                            <p:cond delay="99"/>
                                          </p:stCondLst>
                                        </p:cTn>
                                        <p:tgtEl>
                                          <p:spTgt spid="8">
                                            <p:txEl>
                                              <p:pRg st="4" end="4"/>
                                            </p:txEl>
                                          </p:spTgt>
                                        </p:tgtEl>
                                        <p:attrNameLst>
                                          <p:attrName>style.visibility</p:attrName>
                                        </p:attrNameLst>
                                      </p:cBhvr>
                                      <p:to>
                                        <p:strVal val="visible"/>
                                      </p:to>
                                    </p:set>
                                  </p:childTnLst>
                                </p:cTn>
                              </p:par>
                            </p:childTnLst>
                          </p:cTn>
                        </p:par>
                        <p:par>
                          <p:cTn id="244" fill="hold">
                            <p:stCondLst>
                              <p:cond delay="8000"/>
                            </p:stCondLst>
                            <p:childTnLst>
                              <p:par>
                                <p:cTn id="245" presetID="1" presetClass="entr" presetSubtype="0" fill="hold" nodeType="afterEffect">
                                  <p:stCondLst>
                                    <p:cond delay="0"/>
                                  </p:stCondLst>
                                  <p:childTnLst>
                                    <p:set>
                                      <p:cBhvr>
                                        <p:cTn id="246" dur="1" fill="hold">
                                          <p:stCondLst>
                                            <p:cond delay="99"/>
                                          </p:stCondLst>
                                        </p:cTn>
                                        <p:tgtEl>
                                          <p:spTgt spid="8">
                                            <p:txEl>
                                              <p:pRg st="5" end="5"/>
                                            </p:txEl>
                                          </p:spTgt>
                                        </p:tgtEl>
                                        <p:attrNameLst>
                                          <p:attrName>style.visibility</p:attrName>
                                        </p:attrNameLst>
                                      </p:cBhvr>
                                      <p:to>
                                        <p:strVal val="visible"/>
                                      </p:to>
                                    </p:set>
                                  </p:childTnLst>
                                </p:cTn>
                              </p:par>
                            </p:childTnLst>
                          </p:cTn>
                        </p:par>
                        <p:par>
                          <p:cTn id="247" fill="hold">
                            <p:stCondLst>
                              <p:cond delay="8100"/>
                            </p:stCondLst>
                            <p:childTnLst>
                              <p:par>
                                <p:cTn id="248" presetID="1" presetClass="entr" presetSubtype="0" fill="hold" nodeType="afterEffect">
                                  <p:stCondLst>
                                    <p:cond delay="0"/>
                                  </p:stCondLst>
                                  <p:childTnLst>
                                    <p:set>
                                      <p:cBhvr>
                                        <p:cTn id="249" dur="1" fill="hold">
                                          <p:stCondLst>
                                            <p:cond delay="99"/>
                                          </p:stCondLst>
                                        </p:cTn>
                                        <p:tgtEl>
                                          <p:spTgt spid="8">
                                            <p:txEl>
                                              <p:pRg st="6" end="6"/>
                                            </p:txEl>
                                          </p:spTgt>
                                        </p:tgtEl>
                                        <p:attrNameLst>
                                          <p:attrName>style.visibility</p:attrName>
                                        </p:attrNameLst>
                                      </p:cBhvr>
                                      <p:to>
                                        <p:strVal val="visible"/>
                                      </p:to>
                                    </p:set>
                                  </p:childTnLst>
                                </p:cTn>
                              </p:par>
                            </p:childTnLst>
                          </p:cTn>
                        </p:par>
                        <p:par>
                          <p:cTn id="250" fill="hold">
                            <p:stCondLst>
                              <p:cond delay="8200"/>
                            </p:stCondLst>
                            <p:childTnLst>
                              <p:par>
                                <p:cTn id="251" presetID="1" presetClass="entr" presetSubtype="0" fill="hold" nodeType="afterEffect">
                                  <p:stCondLst>
                                    <p:cond delay="0"/>
                                  </p:stCondLst>
                                  <p:childTnLst>
                                    <p:set>
                                      <p:cBhvr>
                                        <p:cTn id="252" dur="1" fill="hold">
                                          <p:stCondLst>
                                            <p:cond delay="99"/>
                                          </p:stCondLst>
                                        </p:cTn>
                                        <p:tgtEl>
                                          <p:spTgt spid="8">
                                            <p:txEl>
                                              <p:pRg st="7" end="7"/>
                                            </p:txEl>
                                          </p:spTgt>
                                        </p:tgtEl>
                                        <p:attrNameLst>
                                          <p:attrName>style.visibility</p:attrName>
                                        </p:attrNameLst>
                                      </p:cBhvr>
                                      <p:to>
                                        <p:strVal val="visible"/>
                                      </p:to>
                                    </p:set>
                                  </p:childTnLst>
                                </p:cTn>
                              </p:par>
                            </p:childTnLst>
                          </p:cTn>
                        </p:par>
                        <p:par>
                          <p:cTn id="253" fill="hold">
                            <p:stCondLst>
                              <p:cond delay="8300"/>
                            </p:stCondLst>
                            <p:childTnLst>
                              <p:par>
                                <p:cTn id="254" presetID="1" presetClass="entr" presetSubtype="0" fill="hold" nodeType="afterEffect">
                                  <p:stCondLst>
                                    <p:cond delay="0"/>
                                  </p:stCondLst>
                                  <p:childTnLst>
                                    <p:set>
                                      <p:cBhvr>
                                        <p:cTn id="255" dur="1" fill="hold">
                                          <p:stCondLst>
                                            <p:cond delay="99"/>
                                          </p:stCondLst>
                                        </p:cTn>
                                        <p:tgtEl>
                                          <p:spTgt spid="8">
                                            <p:txEl>
                                              <p:pRg st="8" end="8"/>
                                            </p:txEl>
                                          </p:spTgt>
                                        </p:tgtEl>
                                        <p:attrNameLst>
                                          <p:attrName>style.visibility</p:attrName>
                                        </p:attrNameLst>
                                      </p:cBhvr>
                                      <p:to>
                                        <p:strVal val="visible"/>
                                      </p:to>
                                    </p:set>
                                  </p:childTnLst>
                                </p:cTn>
                              </p:par>
                            </p:childTnLst>
                          </p:cTn>
                        </p:par>
                        <p:par>
                          <p:cTn id="256" fill="hold">
                            <p:stCondLst>
                              <p:cond delay="8400"/>
                            </p:stCondLst>
                            <p:childTnLst>
                              <p:par>
                                <p:cTn id="257" presetID="1" presetClass="entr" presetSubtype="0" fill="hold" nodeType="afterEffect">
                                  <p:stCondLst>
                                    <p:cond delay="0"/>
                                  </p:stCondLst>
                                  <p:childTnLst>
                                    <p:set>
                                      <p:cBhvr>
                                        <p:cTn id="258" dur="1" fill="hold">
                                          <p:stCondLst>
                                            <p:cond delay="99"/>
                                          </p:stCondLst>
                                        </p:cTn>
                                        <p:tgtEl>
                                          <p:spTgt spid="8">
                                            <p:txEl>
                                              <p:pRg st="9" end="9"/>
                                            </p:txEl>
                                          </p:spTgt>
                                        </p:tgtEl>
                                        <p:attrNameLst>
                                          <p:attrName>style.visibility</p:attrName>
                                        </p:attrNameLst>
                                      </p:cBhvr>
                                      <p:to>
                                        <p:strVal val="visible"/>
                                      </p:to>
                                    </p:set>
                                  </p:childTnLst>
                                </p:cTn>
                              </p:par>
                            </p:childTnLst>
                          </p:cTn>
                        </p:par>
                        <p:par>
                          <p:cTn id="259" fill="hold">
                            <p:stCondLst>
                              <p:cond delay="8500"/>
                            </p:stCondLst>
                            <p:childTnLst>
                              <p:par>
                                <p:cTn id="260" presetID="1" presetClass="entr" presetSubtype="0" fill="hold" nodeType="afterEffect">
                                  <p:stCondLst>
                                    <p:cond delay="0"/>
                                  </p:stCondLst>
                                  <p:childTnLst>
                                    <p:set>
                                      <p:cBhvr>
                                        <p:cTn id="261" dur="1" fill="hold">
                                          <p:stCondLst>
                                            <p:cond delay="99"/>
                                          </p:stCondLst>
                                        </p:cTn>
                                        <p:tgtEl>
                                          <p:spTgt spid="8">
                                            <p:txEl>
                                              <p:pRg st="10" end="10"/>
                                            </p:txEl>
                                          </p:spTgt>
                                        </p:tgtEl>
                                        <p:attrNameLst>
                                          <p:attrName>style.visibility</p:attrName>
                                        </p:attrNameLst>
                                      </p:cBhvr>
                                      <p:to>
                                        <p:strVal val="visible"/>
                                      </p:to>
                                    </p:set>
                                  </p:childTnLst>
                                </p:cTn>
                              </p:par>
                            </p:childTnLst>
                          </p:cTn>
                        </p:par>
                        <p:par>
                          <p:cTn id="262" fill="hold">
                            <p:stCondLst>
                              <p:cond delay="8600"/>
                            </p:stCondLst>
                            <p:childTnLst>
                              <p:par>
                                <p:cTn id="263" presetID="1" presetClass="entr" presetSubtype="0" fill="hold" nodeType="afterEffect">
                                  <p:stCondLst>
                                    <p:cond delay="0"/>
                                  </p:stCondLst>
                                  <p:childTnLst>
                                    <p:set>
                                      <p:cBhvr>
                                        <p:cTn id="264" dur="1" fill="hold">
                                          <p:stCondLst>
                                            <p:cond delay="99"/>
                                          </p:stCondLst>
                                        </p:cTn>
                                        <p:tgtEl>
                                          <p:spTgt spid="8">
                                            <p:txEl>
                                              <p:pRg st="11" end="11"/>
                                            </p:txEl>
                                          </p:spTgt>
                                        </p:tgtEl>
                                        <p:attrNameLst>
                                          <p:attrName>style.visibility</p:attrName>
                                        </p:attrNameLst>
                                      </p:cBhvr>
                                      <p:to>
                                        <p:strVal val="visible"/>
                                      </p:to>
                                    </p:set>
                                  </p:childTnLst>
                                </p:cTn>
                              </p:par>
                            </p:childTnLst>
                          </p:cTn>
                        </p:par>
                        <p:par>
                          <p:cTn id="265" fill="hold">
                            <p:stCondLst>
                              <p:cond delay="8700"/>
                            </p:stCondLst>
                            <p:childTnLst>
                              <p:par>
                                <p:cTn id="266" presetID="1" presetClass="entr" presetSubtype="0" fill="hold" nodeType="afterEffect">
                                  <p:stCondLst>
                                    <p:cond delay="0"/>
                                  </p:stCondLst>
                                  <p:childTnLst>
                                    <p:set>
                                      <p:cBhvr>
                                        <p:cTn id="267" dur="1" fill="hold">
                                          <p:stCondLst>
                                            <p:cond delay="99"/>
                                          </p:stCondLst>
                                        </p:cTn>
                                        <p:tgtEl>
                                          <p:spTgt spid="8">
                                            <p:txEl>
                                              <p:pRg st="12" end="12"/>
                                            </p:txEl>
                                          </p:spTgt>
                                        </p:tgtEl>
                                        <p:attrNameLst>
                                          <p:attrName>style.visibility</p:attrName>
                                        </p:attrNameLst>
                                      </p:cBhvr>
                                      <p:to>
                                        <p:strVal val="visible"/>
                                      </p:to>
                                    </p:set>
                                  </p:childTnLst>
                                </p:cTn>
                              </p:par>
                            </p:childTnLst>
                          </p:cTn>
                        </p:par>
                        <p:par>
                          <p:cTn id="268" fill="hold">
                            <p:stCondLst>
                              <p:cond delay="8800"/>
                            </p:stCondLst>
                            <p:childTnLst>
                              <p:par>
                                <p:cTn id="269" presetID="1" presetClass="entr" presetSubtype="0" fill="hold" nodeType="afterEffect">
                                  <p:stCondLst>
                                    <p:cond delay="0"/>
                                  </p:stCondLst>
                                  <p:childTnLst>
                                    <p:set>
                                      <p:cBhvr>
                                        <p:cTn id="270" dur="1" fill="hold">
                                          <p:stCondLst>
                                            <p:cond delay="99"/>
                                          </p:stCondLst>
                                        </p:cTn>
                                        <p:tgtEl>
                                          <p:spTgt spid="8">
                                            <p:txEl>
                                              <p:pRg st="13" end="13"/>
                                            </p:txEl>
                                          </p:spTgt>
                                        </p:tgtEl>
                                        <p:attrNameLst>
                                          <p:attrName>style.visibility</p:attrName>
                                        </p:attrNameLst>
                                      </p:cBhvr>
                                      <p:to>
                                        <p:strVal val="visible"/>
                                      </p:to>
                                    </p:set>
                                  </p:childTnLst>
                                </p:cTn>
                              </p:par>
                            </p:childTnLst>
                          </p:cTn>
                        </p:par>
                        <p:par>
                          <p:cTn id="271" fill="hold">
                            <p:stCondLst>
                              <p:cond delay="8900"/>
                            </p:stCondLst>
                            <p:childTnLst>
                              <p:par>
                                <p:cTn id="272" presetID="1" presetClass="entr" presetSubtype="0" fill="hold" nodeType="afterEffect">
                                  <p:stCondLst>
                                    <p:cond delay="0"/>
                                  </p:stCondLst>
                                  <p:childTnLst>
                                    <p:set>
                                      <p:cBhvr>
                                        <p:cTn id="273" dur="1" fill="hold">
                                          <p:stCondLst>
                                            <p:cond delay="99"/>
                                          </p:stCondLst>
                                        </p:cTn>
                                        <p:tgtEl>
                                          <p:spTgt spid="8">
                                            <p:txEl>
                                              <p:pRg st="14" end="14"/>
                                            </p:txEl>
                                          </p:spTgt>
                                        </p:tgtEl>
                                        <p:attrNameLst>
                                          <p:attrName>style.visibility</p:attrName>
                                        </p:attrNameLst>
                                      </p:cBhvr>
                                      <p:to>
                                        <p:strVal val="visible"/>
                                      </p:to>
                                    </p:set>
                                  </p:childTnLst>
                                </p:cTn>
                              </p:par>
                            </p:childTnLst>
                          </p:cTn>
                        </p:par>
                        <p:par>
                          <p:cTn id="274" fill="hold">
                            <p:stCondLst>
                              <p:cond delay="9000"/>
                            </p:stCondLst>
                            <p:childTnLst>
                              <p:par>
                                <p:cTn id="275" presetID="1" presetClass="entr" presetSubtype="0" fill="hold" nodeType="afterEffect">
                                  <p:stCondLst>
                                    <p:cond delay="0"/>
                                  </p:stCondLst>
                                  <p:childTnLst>
                                    <p:set>
                                      <p:cBhvr>
                                        <p:cTn id="276" dur="1" fill="hold">
                                          <p:stCondLst>
                                            <p:cond delay="99"/>
                                          </p:stCondLst>
                                        </p:cTn>
                                        <p:tgtEl>
                                          <p:spTgt spid="8">
                                            <p:txEl>
                                              <p:pRg st="15" end="15"/>
                                            </p:txEl>
                                          </p:spTgt>
                                        </p:tgtEl>
                                        <p:attrNameLst>
                                          <p:attrName>style.visibility</p:attrName>
                                        </p:attrNameLst>
                                      </p:cBhvr>
                                      <p:to>
                                        <p:strVal val="visible"/>
                                      </p:to>
                                    </p:set>
                                  </p:childTnLst>
                                </p:cTn>
                              </p:par>
                            </p:childTnLst>
                          </p:cTn>
                        </p:par>
                        <p:par>
                          <p:cTn id="277" fill="hold">
                            <p:stCondLst>
                              <p:cond delay="9100"/>
                            </p:stCondLst>
                            <p:childTnLst>
                              <p:par>
                                <p:cTn id="278" presetID="1" presetClass="entr" presetSubtype="0" fill="hold" nodeType="afterEffect">
                                  <p:stCondLst>
                                    <p:cond delay="0"/>
                                  </p:stCondLst>
                                  <p:childTnLst>
                                    <p:set>
                                      <p:cBhvr>
                                        <p:cTn id="279" dur="1" fill="hold">
                                          <p:stCondLst>
                                            <p:cond delay="99"/>
                                          </p:stCondLst>
                                        </p:cTn>
                                        <p:tgtEl>
                                          <p:spTgt spid="8">
                                            <p:txEl>
                                              <p:pRg st="16" end="16"/>
                                            </p:txEl>
                                          </p:spTgt>
                                        </p:tgtEl>
                                        <p:attrNameLst>
                                          <p:attrName>style.visibility</p:attrName>
                                        </p:attrNameLst>
                                      </p:cBhvr>
                                      <p:to>
                                        <p:strVal val="visible"/>
                                      </p:to>
                                    </p:set>
                                  </p:childTnLst>
                                </p:cTn>
                              </p:par>
                            </p:childTnLst>
                          </p:cTn>
                        </p:par>
                        <p:par>
                          <p:cTn id="280" fill="hold">
                            <p:stCondLst>
                              <p:cond delay="9200"/>
                            </p:stCondLst>
                            <p:childTnLst>
                              <p:par>
                                <p:cTn id="281" presetID="1" presetClass="entr" presetSubtype="0" fill="hold" nodeType="afterEffect">
                                  <p:stCondLst>
                                    <p:cond delay="0"/>
                                  </p:stCondLst>
                                  <p:childTnLst>
                                    <p:set>
                                      <p:cBhvr>
                                        <p:cTn id="282" dur="1" fill="hold">
                                          <p:stCondLst>
                                            <p:cond delay="99"/>
                                          </p:stCondLst>
                                        </p:cTn>
                                        <p:tgtEl>
                                          <p:spTgt spid="8">
                                            <p:txEl>
                                              <p:pRg st="17" end="17"/>
                                            </p:txEl>
                                          </p:spTgt>
                                        </p:tgtEl>
                                        <p:attrNameLst>
                                          <p:attrName>style.visibility</p:attrName>
                                        </p:attrNameLst>
                                      </p:cBhvr>
                                      <p:to>
                                        <p:strVal val="visible"/>
                                      </p:to>
                                    </p:set>
                                  </p:childTnLst>
                                </p:cTn>
                              </p:par>
                            </p:childTnLst>
                          </p:cTn>
                        </p:par>
                        <p:par>
                          <p:cTn id="283" fill="hold">
                            <p:stCondLst>
                              <p:cond delay="9300"/>
                            </p:stCondLst>
                            <p:childTnLst>
                              <p:par>
                                <p:cTn id="284" presetID="1" presetClass="entr" presetSubtype="0" fill="hold" nodeType="afterEffect">
                                  <p:stCondLst>
                                    <p:cond delay="0"/>
                                  </p:stCondLst>
                                  <p:childTnLst>
                                    <p:set>
                                      <p:cBhvr>
                                        <p:cTn id="285" dur="1" fill="hold">
                                          <p:stCondLst>
                                            <p:cond delay="99"/>
                                          </p:stCondLst>
                                        </p:cTn>
                                        <p:tgtEl>
                                          <p:spTgt spid="8">
                                            <p:txEl>
                                              <p:pRg st="18" end="18"/>
                                            </p:txEl>
                                          </p:spTgt>
                                        </p:tgtEl>
                                        <p:attrNameLst>
                                          <p:attrName>style.visibility</p:attrName>
                                        </p:attrNameLst>
                                      </p:cBhvr>
                                      <p:to>
                                        <p:strVal val="visible"/>
                                      </p:to>
                                    </p:set>
                                  </p:childTnLst>
                                </p:cTn>
                              </p:par>
                            </p:childTnLst>
                          </p:cTn>
                        </p:par>
                        <p:par>
                          <p:cTn id="286" fill="hold">
                            <p:stCondLst>
                              <p:cond delay="9400"/>
                            </p:stCondLst>
                            <p:childTnLst>
                              <p:par>
                                <p:cTn id="287" presetID="1" presetClass="entr" presetSubtype="0" fill="hold" nodeType="afterEffect">
                                  <p:stCondLst>
                                    <p:cond delay="0"/>
                                  </p:stCondLst>
                                  <p:childTnLst>
                                    <p:set>
                                      <p:cBhvr>
                                        <p:cTn id="288" dur="1" fill="hold">
                                          <p:stCondLst>
                                            <p:cond delay="99"/>
                                          </p:stCondLst>
                                        </p:cTn>
                                        <p:tgtEl>
                                          <p:spTgt spid="8">
                                            <p:txEl>
                                              <p:pRg st="19" end="19"/>
                                            </p:txEl>
                                          </p:spTgt>
                                        </p:tgtEl>
                                        <p:attrNameLst>
                                          <p:attrName>style.visibility</p:attrName>
                                        </p:attrNameLst>
                                      </p:cBhvr>
                                      <p:to>
                                        <p:strVal val="visible"/>
                                      </p:to>
                                    </p:set>
                                  </p:childTnLst>
                                </p:cTn>
                              </p:par>
                            </p:childTnLst>
                          </p:cTn>
                        </p:par>
                        <p:par>
                          <p:cTn id="289" fill="hold">
                            <p:stCondLst>
                              <p:cond delay="9500"/>
                            </p:stCondLst>
                            <p:childTnLst>
                              <p:par>
                                <p:cTn id="290" presetID="1" presetClass="entr" presetSubtype="0" fill="hold" nodeType="afterEffect">
                                  <p:stCondLst>
                                    <p:cond delay="0"/>
                                  </p:stCondLst>
                                  <p:childTnLst>
                                    <p:set>
                                      <p:cBhvr>
                                        <p:cTn id="291" dur="1" fill="hold">
                                          <p:stCondLst>
                                            <p:cond delay="99"/>
                                          </p:stCondLst>
                                        </p:cTn>
                                        <p:tgtEl>
                                          <p:spTgt spid="8">
                                            <p:txEl>
                                              <p:pRg st="20" end="20"/>
                                            </p:txEl>
                                          </p:spTgt>
                                        </p:tgtEl>
                                        <p:attrNameLst>
                                          <p:attrName>style.visibility</p:attrName>
                                        </p:attrNameLst>
                                      </p:cBhvr>
                                      <p:to>
                                        <p:strVal val="visible"/>
                                      </p:to>
                                    </p:set>
                                  </p:childTnLst>
                                </p:cTn>
                              </p:par>
                            </p:childTnLst>
                          </p:cTn>
                        </p:par>
                        <p:par>
                          <p:cTn id="292" fill="hold">
                            <p:stCondLst>
                              <p:cond delay="9600"/>
                            </p:stCondLst>
                            <p:childTnLst>
                              <p:par>
                                <p:cTn id="293" presetID="1" presetClass="entr" presetSubtype="0" fill="hold" nodeType="afterEffect">
                                  <p:stCondLst>
                                    <p:cond delay="0"/>
                                  </p:stCondLst>
                                  <p:childTnLst>
                                    <p:set>
                                      <p:cBhvr>
                                        <p:cTn id="294" dur="1" fill="hold">
                                          <p:stCondLst>
                                            <p:cond delay="99"/>
                                          </p:stCondLst>
                                        </p:cTn>
                                        <p:tgtEl>
                                          <p:spTgt spid="8">
                                            <p:txEl>
                                              <p:pRg st="21" end="21"/>
                                            </p:txEl>
                                          </p:spTgt>
                                        </p:tgtEl>
                                        <p:attrNameLst>
                                          <p:attrName>style.visibility</p:attrName>
                                        </p:attrNameLst>
                                      </p:cBhvr>
                                      <p:to>
                                        <p:strVal val="visible"/>
                                      </p:to>
                                    </p:set>
                                  </p:childTnLst>
                                </p:cTn>
                              </p:par>
                            </p:childTnLst>
                          </p:cTn>
                        </p:par>
                        <p:par>
                          <p:cTn id="295" fill="hold">
                            <p:stCondLst>
                              <p:cond delay="9700"/>
                            </p:stCondLst>
                            <p:childTnLst>
                              <p:par>
                                <p:cTn id="296" presetID="1" presetClass="entr" presetSubtype="0" fill="hold" nodeType="afterEffect">
                                  <p:stCondLst>
                                    <p:cond delay="0"/>
                                  </p:stCondLst>
                                  <p:childTnLst>
                                    <p:set>
                                      <p:cBhvr>
                                        <p:cTn id="297" dur="1" fill="hold">
                                          <p:stCondLst>
                                            <p:cond delay="99"/>
                                          </p:stCondLst>
                                        </p:cTn>
                                        <p:tgtEl>
                                          <p:spTgt spid="8">
                                            <p:txEl>
                                              <p:pRg st="22" end="22"/>
                                            </p:txEl>
                                          </p:spTgt>
                                        </p:tgtEl>
                                        <p:attrNameLst>
                                          <p:attrName>style.visibility</p:attrName>
                                        </p:attrNameLst>
                                      </p:cBhvr>
                                      <p:to>
                                        <p:strVal val="visible"/>
                                      </p:to>
                                    </p:set>
                                  </p:childTnLst>
                                </p:cTn>
                              </p:par>
                            </p:childTnLst>
                          </p:cTn>
                        </p:par>
                        <p:par>
                          <p:cTn id="298" fill="hold">
                            <p:stCondLst>
                              <p:cond delay="9800"/>
                            </p:stCondLst>
                            <p:childTnLst>
                              <p:par>
                                <p:cTn id="299" presetID="1" presetClass="entr" presetSubtype="0" fill="hold" nodeType="afterEffect">
                                  <p:stCondLst>
                                    <p:cond delay="0"/>
                                  </p:stCondLst>
                                  <p:childTnLst>
                                    <p:set>
                                      <p:cBhvr>
                                        <p:cTn id="300" dur="1" fill="hold">
                                          <p:stCondLst>
                                            <p:cond delay="99"/>
                                          </p:stCondLst>
                                        </p:cTn>
                                        <p:tgtEl>
                                          <p:spTgt spid="8">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58D7F1F-7AE0-4E6C-9088-77D6A237D9EB}"/>
              </a:ext>
            </a:extLst>
          </p:cNvPr>
          <p:cNvPicPr preferRelativeResize="0">
            <a:picLocks/>
          </p:cNvPicPr>
          <p:nvPr/>
        </p:nvPicPr>
        <p:blipFill>
          <a:blip r:embed="rId2" cstate="email">
            <a:extLst>
              <a:ext uri="{28A0092B-C50C-407E-A947-70E740481C1C}">
                <a14:useLocalDpi xmlns:a14="http://schemas.microsoft.com/office/drawing/2010/main"/>
              </a:ext>
            </a:extLst>
          </a:blip>
          <a:srcRect/>
          <a:stretch/>
        </p:blipFill>
        <p:spPr>
          <a:xfrm>
            <a:off x="0" y="0"/>
            <a:ext cx="6094017" cy="6858000"/>
          </a:xfrm>
          <a:prstGeom prst="rect">
            <a:avLst/>
          </a:prstGeom>
        </p:spPr>
      </p:pic>
      <p:sp>
        <p:nvSpPr>
          <p:cNvPr id="4" name="textruta 3">
            <a:extLst>
              <a:ext uri="{FF2B5EF4-FFF2-40B4-BE49-F238E27FC236}">
                <a16:creationId xmlns:a16="http://schemas.microsoft.com/office/drawing/2014/main" id="{63D47B24-3C61-4FE6-9584-4635AD51BC01}"/>
              </a:ext>
            </a:extLst>
          </p:cNvPr>
          <p:cNvSpPr txBox="1"/>
          <p:nvPr/>
        </p:nvSpPr>
        <p:spPr>
          <a:xfrm>
            <a:off x="6788792" y="2558534"/>
            <a:ext cx="6094602" cy="646331"/>
          </a:xfrm>
          <a:prstGeom prst="rect">
            <a:avLst/>
          </a:prstGeom>
          <a:noFill/>
        </p:spPr>
        <p:txBody>
          <a:bodyPr wrap="square">
            <a:spAutoFit/>
          </a:bodyPr>
          <a:lstStyle/>
          <a:p>
            <a:pPr marL="285750" indent="-285750">
              <a:buClr>
                <a:srgbClr val="2D7B77"/>
              </a:buClr>
              <a:buFont typeface="Wingdings" panose="05000000000000000000" pitchFamily="2" charset="2"/>
              <a:buChar char="§"/>
            </a:pPr>
            <a: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t>Med hela Sverige och världen som </a:t>
            </a:r>
          </a:p>
          <a:p>
            <a: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t>    arbetsplats </a:t>
            </a:r>
            <a:endParaRPr lang="sv-SE" dirty="0"/>
          </a:p>
        </p:txBody>
      </p:sp>
      <p:sp>
        <p:nvSpPr>
          <p:cNvPr id="6" name="textruta 5">
            <a:extLst>
              <a:ext uri="{FF2B5EF4-FFF2-40B4-BE49-F238E27FC236}">
                <a16:creationId xmlns:a16="http://schemas.microsoft.com/office/drawing/2014/main" id="{98DCF496-8D95-4ABE-BF7F-59F651207D3F}"/>
              </a:ext>
            </a:extLst>
          </p:cNvPr>
          <p:cNvSpPr txBox="1"/>
          <p:nvPr/>
        </p:nvSpPr>
        <p:spPr>
          <a:xfrm>
            <a:off x="6788792" y="3546893"/>
            <a:ext cx="4779231" cy="1415324"/>
          </a:xfrm>
          <a:prstGeom prst="rect">
            <a:avLst/>
          </a:prstGeom>
          <a:noFill/>
        </p:spPr>
        <p:txBody>
          <a:bodyPr wrap="square">
            <a:spAutoFit/>
          </a:bodyPr>
          <a:lstStyle/>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Järnvägsnätet täcker i princip hela landet så det är ganska naturligt att järnvägsjobben finns i hela Sverige. Och precis som järnvägsspåren kan ett jobb i vår bransch leda dig ut i Europa och resten av världen.</a:t>
            </a:r>
          </a:p>
        </p:txBody>
      </p:sp>
    </p:spTree>
    <p:extLst>
      <p:ext uri="{BB962C8B-B14F-4D97-AF65-F5344CB8AC3E}">
        <p14:creationId xmlns:p14="http://schemas.microsoft.com/office/powerpoint/2010/main" val="196627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 står, foto, grupp&#10;&#10;Automatiskt genererad beskrivning">
            <a:extLst>
              <a:ext uri="{FF2B5EF4-FFF2-40B4-BE49-F238E27FC236}">
                <a16:creationId xmlns:a16="http://schemas.microsoft.com/office/drawing/2014/main" id="{57F0C8C0-357E-EC4F-9F83-C71ECE792E7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ubrik 7">
            <a:extLst>
              <a:ext uri="{FF2B5EF4-FFF2-40B4-BE49-F238E27FC236}">
                <a16:creationId xmlns:a16="http://schemas.microsoft.com/office/drawing/2014/main" id="{382DDD34-0351-724A-AA40-19EF2E03F775}"/>
              </a:ext>
            </a:extLst>
          </p:cNvPr>
          <p:cNvSpPr>
            <a:spLocks noGrp="1"/>
          </p:cNvSpPr>
          <p:nvPr>
            <p:ph type="ctrTitle"/>
          </p:nvPr>
        </p:nvSpPr>
        <p:spPr>
          <a:effectLst>
            <a:glow rad="533400">
              <a:schemeClr val="accent3">
                <a:satMod val="175000"/>
                <a:alpha val="40000"/>
              </a:schemeClr>
            </a:glow>
            <a:outerShdw blurRad="660400" dist="419100" dir="5520000" sx="66000" sy="66000" algn="ctr" rotWithShape="0">
              <a:schemeClr val="tx2">
                <a:alpha val="40000"/>
              </a:schemeClr>
            </a:outerShdw>
          </a:effectLst>
        </p:spPr>
        <p:txBody>
          <a:bodyPr/>
          <a:lstStyle/>
          <a:p>
            <a:r>
              <a:rPr lang="sv-SE" dirty="0"/>
              <a:t>VÄGEN TILL FRAMTIDSYRKET</a:t>
            </a:r>
          </a:p>
        </p:txBody>
      </p:sp>
      <p:sp>
        <p:nvSpPr>
          <p:cNvPr id="9" name="Underrubrik 8">
            <a:extLst>
              <a:ext uri="{FF2B5EF4-FFF2-40B4-BE49-F238E27FC236}">
                <a16:creationId xmlns:a16="http://schemas.microsoft.com/office/drawing/2014/main" id="{EE3595B2-CF41-324D-9A98-AA66A291644F}"/>
              </a:ext>
            </a:extLst>
          </p:cNvPr>
          <p:cNvSpPr>
            <a:spLocks noGrp="1"/>
          </p:cNvSpPr>
          <p:nvPr>
            <p:ph type="subTitle" idx="1"/>
          </p:nvPr>
        </p:nvSpPr>
        <p:spPr>
          <a:effectLst/>
        </p:spPr>
        <p:txBody>
          <a:bodyPr/>
          <a:lstStyle/>
          <a:p>
            <a:r>
              <a:rPr lang="sv-SE" dirty="0">
                <a:effectLst>
                  <a:glow rad="381000">
                    <a:schemeClr val="accent3">
                      <a:satMod val="175000"/>
                      <a:alpha val="15000"/>
                    </a:schemeClr>
                  </a:glow>
                </a:effectLst>
              </a:rPr>
              <a:t>Avsnitt 5</a:t>
            </a:r>
          </a:p>
        </p:txBody>
      </p:sp>
    </p:spTree>
    <p:extLst>
      <p:ext uri="{BB962C8B-B14F-4D97-AF65-F5344CB8AC3E}">
        <p14:creationId xmlns:p14="http://schemas.microsoft.com/office/powerpoint/2010/main" val="321444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1C010B3-09C7-41B7-95F0-2F4656C0A805}"/>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1CF85E03-A433-4F5C-8D6D-16EBC4192409}"/>
              </a:ext>
            </a:extLst>
          </p:cNvPr>
          <p:cNvSpPr txBox="1"/>
          <p:nvPr/>
        </p:nvSpPr>
        <p:spPr>
          <a:xfrm>
            <a:off x="685100" y="1361237"/>
            <a:ext cx="10821799" cy="3416320"/>
          </a:xfrm>
          <a:prstGeom prst="rect">
            <a:avLst/>
          </a:prstGeom>
          <a:noFill/>
        </p:spPr>
        <p:txBody>
          <a:bodyPr wrap="square">
            <a:spAutoFit/>
          </a:bodyPr>
          <a:lstStyle/>
          <a:p>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Det finns många yrkesroller och olika utbildningsvägar in i järnvägsbranschen</a:t>
            </a: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Du behöver minst gymnasieutbildning, du kan studera vidare på yrkeshögskola, högskola eller universitet beroende på vilket jobb du siktar mot</a:t>
            </a:r>
            <a:endParaRPr lang="sv-SE" dirty="0">
              <a:solidFill>
                <a:schemeClr val="bg1"/>
              </a:solidFill>
            </a:endParaRPr>
          </a:p>
        </p:txBody>
      </p:sp>
    </p:spTree>
    <p:extLst>
      <p:ext uri="{BB962C8B-B14F-4D97-AF65-F5344CB8AC3E}">
        <p14:creationId xmlns:p14="http://schemas.microsoft.com/office/powerpoint/2010/main" val="1593106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Rak 27">
            <a:extLst>
              <a:ext uri="{FF2B5EF4-FFF2-40B4-BE49-F238E27FC236}">
                <a16:creationId xmlns:a16="http://schemas.microsoft.com/office/drawing/2014/main" id="{75796714-2542-44E9-BA44-14DBF90A65E0}"/>
              </a:ext>
            </a:extLst>
          </p:cNvPr>
          <p:cNvCxnSpPr>
            <a:cxnSpLocks/>
          </p:cNvCxnSpPr>
          <p:nvPr/>
        </p:nvCxnSpPr>
        <p:spPr>
          <a:xfrm flipH="1">
            <a:off x="3480413" y="1335204"/>
            <a:ext cx="1778046" cy="1754322"/>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2" name="Rak 29">
            <a:extLst>
              <a:ext uri="{FF2B5EF4-FFF2-40B4-BE49-F238E27FC236}">
                <a16:creationId xmlns:a16="http://schemas.microsoft.com/office/drawing/2014/main" id="{1D06DF3D-DC8B-48BA-8A64-BBDD981E39C7}"/>
              </a:ext>
            </a:extLst>
          </p:cNvPr>
          <p:cNvCxnSpPr>
            <a:cxnSpLocks/>
          </p:cNvCxnSpPr>
          <p:nvPr/>
        </p:nvCxnSpPr>
        <p:spPr>
          <a:xfrm flipH="1" flipV="1">
            <a:off x="3521722" y="3089526"/>
            <a:ext cx="984810" cy="1443049"/>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3" name="Rak 2">
            <a:extLst>
              <a:ext uri="{FF2B5EF4-FFF2-40B4-BE49-F238E27FC236}">
                <a16:creationId xmlns:a16="http://schemas.microsoft.com/office/drawing/2014/main" id="{7CE394D7-4426-47B2-9E84-972BA6FEF86B}"/>
              </a:ext>
            </a:extLst>
          </p:cNvPr>
          <p:cNvCxnSpPr>
            <a:cxnSpLocks/>
          </p:cNvCxnSpPr>
          <p:nvPr/>
        </p:nvCxnSpPr>
        <p:spPr>
          <a:xfrm>
            <a:off x="3515071" y="1547648"/>
            <a:ext cx="0" cy="2522484"/>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4" name="Rak 8">
            <a:extLst>
              <a:ext uri="{FF2B5EF4-FFF2-40B4-BE49-F238E27FC236}">
                <a16:creationId xmlns:a16="http://schemas.microsoft.com/office/drawing/2014/main" id="{6747AEEC-F411-407A-8B45-A974BCC7B7AC}"/>
              </a:ext>
            </a:extLst>
          </p:cNvPr>
          <p:cNvCxnSpPr>
            <a:cxnSpLocks/>
          </p:cNvCxnSpPr>
          <p:nvPr/>
        </p:nvCxnSpPr>
        <p:spPr>
          <a:xfrm flipH="1" flipV="1">
            <a:off x="3611690" y="4340773"/>
            <a:ext cx="2614378" cy="1535381"/>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5" name="Rak 11">
            <a:extLst>
              <a:ext uri="{FF2B5EF4-FFF2-40B4-BE49-F238E27FC236}">
                <a16:creationId xmlns:a16="http://schemas.microsoft.com/office/drawing/2014/main" id="{BFEBB967-955C-4B78-9D5A-D525A4480215}"/>
              </a:ext>
            </a:extLst>
          </p:cNvPr>
          <p:cNvCxnSpPr>
            <a:cxnSpLocks/>
          </p:cNvCxnSpPr>
          <p:nvPr/>
        </p:nvCxnSpPr>
        <p:spPr>
          <a:xfrm flipH="1" flipV="1">
            <a:off x="1208692" y="3069022"/>
            <a:ext cx="7388770" cy="21019"/>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6" name="Rak 15">
            <a:extLst>
              <a:ext uri="{FF2B5EF4-FFF2-40B4-BE49-F238E27FC236}">
                <a16:creationId xmlns:a16="http://schemas.microsoft.com/office/drawing/2014/main" id="{E2451F43-FD7D-48DC-A4FF-D9428C37765B}"/>
              </a:ext>
            </a:extLst>
          </p:cNvPr>
          <p:cNvCxnSpPr>
            <a:cxnSpLocks/>
          </p:cNvCxnSpPr>
          <p:nvPr/>
        </p:nvCxnSpPr>
        <p:spPr>
          <a:xfrm flipH="1">
            <a:off x="3738786" y="3436322"/>
            <a:ext cx="768979" cy="648058"/>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7" name="Rak 18">
            <a:extLst>
              <a:ext uri="{FF2B5EF4-FFF2-40B4-BE49-F238E27FC236}">
                <a16:creationId xmlns:a16="http://schemas.microsoft.com/office/drawing/2014/main" id="{DA88C904-3618-4737-BE40-8B899F6EA87C}"/>
              </a:ext>
            </a:extLst>
          </p:cNvPr>
          <p:cNvCxnSpPr>
            <a:cxnSpLocks/>
          </p:cNvCxnSpPr>
          <p:nvPr/>
        </p:nvCxnSpPr>
        <p:spPr>
          <a:xfrm flipH="1">
            <a:off x="4598277" y="1818290"/>
            <a:ext cx="3130962" cy="3105807"/>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8" name="Rak 23">
            <a:extLst>
              <a:ext uri="{FF2B5EF4-FFF2-40B4-BE49-F238E27FC236}">
                <a16:creationId xmlns:a16="http://schemas.microsoft.com/office/drawing/2014/main" id="{B00A68AD-BF54-4C90-A974-326C196939A8}"/>
              </a:ext>
            </a:extLst>
          </p:cNvPr>
          <p:cNvCxnSpPr>
            <a:cxnSpLocks/>
          </p:cNvCxnSpPr>
          <p:nvPr/>
        </p:nvCxnSpPr>
        <p:spPr>
          <a:xfrm flipH="1">
            <a:off x="6777106" y="2779827"/>
            <a:ext cx="2205367" cy="2144270"/>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9" name="Rak 24">
            <a:extLst>
              <a:ext uri="{FF2B5EF4-FFF2-40B4-BE49-F238E27FC236}">
                <a16:creationId xmlns:a16="http://schemas.microsoft.com/office/drawing/2014/main" id="{B7F061B3-9354-4A58-BC0E-D6DC22D86881}"/>
              </a:ext>
            </a:extLst>
          </p:cNvPr>
          <p:cNvCxnSpPr>
            <a:cxnSpLocks/>
          </p:cNvCxnSpPr>
          <p:nvPr/>
        </p:nvCxnSpPr>
        <p:spPr>
          <a:xfrm flipH="1">
            <a:off x="4498428" y="1298029"/>
            <a:ext cx="1843251" cy="1865585"/>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11" name="Rak 29">
            <a:extLst>
              <a:ext uri="{FF2B5EF4-FFF2-40B4-BE49-F238E27FC236}">
                <a16:creationId xmlns:a16="http://schemas.microsoft.com/office/drawing/2014/main" id="{730EE246-0D17-42DE-B813-0FA18595AE0F}"/>
              </a:ext>
            </a:extLst>
          </p:cNvPr>
          <p:cNvCxnSpPr>
            <a:cxnSpLocks/>
          </p:cNvCxnSpPr>
          <p:nvPr/>
        </p:nvCxnSpPr>
        <p:spPr>
          <a:xfrm flipH="1" flipV="1">
            <a:off x="4911620" y="3371193"/>
            <a:ext cx="1184380" cy="1232339"/>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12" name="Rak 32">
            <a:extLst>
              <a:ext uri="{FF2B5EF4-FFF2-40B4-BE49-F238E27FC236}">
                <a16:creationId xmlns:a16="http://schemas.microsoft.com/office/drawing/2014/main" id="{2DF5324E-5C53-4CED-B43E-4A1F88858E88}"/>
              </a:ext>
            </a:extLst>
          </p:cNvPr>
          <p:cNvCxnSpPr>
            <a:cxnSpLocks/>
          </p:cNvCxnSpPr>
          <p:nvPr/>
        </p:nvCxnSpPr>
        <p:spPr>
          <a:xfrm flipH="1">
            <a:off x="4911620" y="4884683"/>
            <a:ext cx="2666339" cy="0"/>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cxnSp>
        <p:nvCxnSpPr>
          <p:cNvPr id="13" name="Rak 35">
            <a:extLst>
              <a:ext uri="{FF2B5EF4-FFF2-40B4-BE49-F238E27FC236}">
                <a16:creationId xmlns:a16="http://schemas.microsoft.com/office/drawing/2014/main" id="{F1DCD4DD-638B-45B3-810B-AF38AE6E0188}"/>
              </a:ext>
            </a:extLst>
          </p:cNvPr>
          <p:cNvCxnSpPr>
            <a:cxnSpLocks/>
          </p:cNvCxnSpPr>
          <p:nvPr/>
        </p:nvCxnSpPr>
        <p:spPr>
          <a:xfrm flipH="1">
            <a:off x="8923283" y="3103266"/>
            <a:ext cx="2201918" cy="0"/>
          </a:xfrm>
          <a:prstGeom prst="line">
            <a:avLst/>
          </a:prstGeom>
          <a:ln w="292100">
            <a:solidFill>
              <a:srgbClr val="2D7B77"/>
            </a:solidFill>
          </a:ln>
          <a:effectLst>
            <a:outerShdw blurRad="50800" dist="50800" dir="5400000" algn="ctr" rotWithShape="0">
              <a:srgbClr val="003F3E"/>
            </a:outerShdw>
          </a:effectLst>
        </p:spPr>
        <p:style>
          <a:lnRef idx="1">
            <a:schemeClr val="accent1"/>
          </a:lnRef>
          <a:fillRef idx="0">
            <a:schemeClr val="accent1"/>
          </a:fillRef>
          <a:effectRef idx="0">
            <a:schemeClr val="accent1"/>
          </a:effectRef>
          <a:fontRef idx="minor">
            <a:schemeClr val="tx1"/>
          </a:fontRef>
        </p:style>
      </p:cxnSp>
      <p:grpSp>
        <p:nvGrpSpPr>
          <p:cNvPr id="14" name="Grupp 13">
            <a:extLst>
              <a:ext uri="{FF2B5EF4-FFF2-40B4-BE49-F238E27FC236}">
                <a16:creationId xmlns:a16="http://schemas.microsoft.com/office/drawing/2014/main" id="{DC537B99-544C-4461-AEF1-543B0B2BAA94}"/>
              </a:ext>
            </a:extLst>
          </p:cNvPr>
          <p:cNvGrpSpPr/>
          <p:nvPr/>
        </p:nvGrpSpPr>
        <p:grpSpPr>
          <a:xfrm>
            <a:off x="4045717" y="1470549"/>
            <a:ext cx="945596" cy="941017"/>
            <a:chOff x="883204" y="709107"/>
            <a:chExt cx="945596" cy="941017"/>
          </a:xfrm>
          <a:solidFill>
            <a:srgbClr val="003F3E"/>
          </a:solidFill>
          <a:effectLst>
            <a:outerShdw blurRad="50800" dist="50800" dir="5400000" algn="ctr" rotWithShape="0">
              <a:srgbClr val="003F3E"/>
            </a:outerShdw>
          </a:effectLst>
        </p:grpSpPr>
        <p:sp>
          <p:nvSpPr>
            <p:cNvPr id="15" name="Ellips 14">
              <a:extLst>
                <a:ext uri="{FF2B5EF4-FFF2-40B4-BE49-F238E27FC236}">
                  <a16:creationId xmlns:a16="http://schemas.microsoft.com/office/drawing/2014/main" id="{18172FD3-8A48-4A4A-8858-1D8AF63BA6C2}"/>
                </a:ext>
              </a:extLst>
            </p:cNvPr>
            <p:cNvSpPr/>
            <p:nvPr/>
          </p:nvSpPr>
          <p:spPr>
            <a:xfrm>
              <a:off x="914400" y="735724"/>
              <a:ext cx="914400" cy="9144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 15">
              <a:extLst>
                <a:ext uri="{FF2B5EF4-FFF2-40B4-BE49-F238E27FC236}">
                  <a16:creationId xmlns:a16="http://schemas.microsoft.com/office/drawing/2014/main" id="{BBE16658-68C5-47CE-B804-3F608D4CF557}"/>
                </a:ext>
              </a:extLst>
            </p:cNvPr>
            <p:cNvSpPr/>
            <p:nvPr/>
          </p:nvSpPr>
          <p:spPr>
            <a:xfrm>
              <a:off x="883204" y="709107"/>
              <a:ext cx="914400" cy="9144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 år</a:t>
              </a:r>
            </a:p>
          </p:txBody>
        </p:sp>
      </p:grpSp>
      <p:grpSp>
        <p:nvGrpSpPr>
          <p:cNvPr id="17" name="Grupp 16">
            <a:extLst>
              <a:ext uri="{FF2B5EF4-FFF2-40B4-BE49-F238E27FC236}">
                <a16:creationId xmlns:a16="http://schemas.microsoft.com/office/drawing/2014/main" id="{EF9362F0-C9B7-43DF-B065-23A2679BCCC4}"/>
              </a:ext>
            </a:extLst>
          </p:cNvPr>
          <p:cNvGrpSpPr/>
          <p:nvPr/>
        </p:nvGrpSpPr>
        <p:grpSpPr>
          <a:xfrm>
            <a:off x="3110868" y="1468797"/>
            <a:ext cx="806230" cy="799557"/>
            <a:chOff x="1286931" y="122084"/>
            <a:chExt cx="806230" cy="799557"/>
          </a:xfrm>
          <a:solidFill>
            <a:srgbClr val="003F3E"/>
          </a:solidFill>
          <a:effectLst>
            <a:outerShdw blurRad="50800" dist="50800" dir="5400000" algn="ctr" rotWithShape="0">
              <a:srgbClr val="003F3E"/>
            </a:outerShdw>
          </a:effectLst>
        </p:grpSpPr>
        <p:sp>
          <p:nvSpPr>
            <p:cNvPr id="18" name="Ellips 17">
              <a:extLst>
                <a:ext uri="{FF2B5EF4-FFF2-40B4-BE49-F238E27FC236}">
                  <a16:creationId xmlns:a16="http://schemas.microsoft.com/office/drawing/2014/main" id="{EEFDCAD5-B6A7-40AB-A0FB-9328DF3B5471}"/>
                </a:ext>
              </a:extLst>
            </p:cNvPr>
            <p:cNvSpPr/>
            <p:nvPr/>
          </p:nvSpPr>
          <p:spPr>
            <a:xfrm>
              <a:off x="1329416" y="157896"/>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Ellips 18">
              <a:extLst>
                <a:ext uri="{FF2B5EF4-FFF2-40B4-BE49-F238E27FC236}">
                  <a16:creationId xmlns:a16="http://schemas.microsoft.com/office/drawing/2014/main" id="{775038B6-EB61-46CF-869A-CD48BD568577}"/>
                </a:ext>
              </a:extLst>
            </p:cNvPr>
            <p:cNvSpPr/>
            <p:nvPr/>
          </p:nvSpPr>
          <p:spPr>
            <a:xfrm>
              <a:off x="1286931" y="122084"/>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JOBB</a:t>
              </a:r>
            </a:p>
          </p:txBody>
        </p:sp>
      </p:grpSp>
      <p:grpSp>
        <p:nvGrpSpPr>
          <p:cNvPr id="20" name="Grupp 19">
            <a:extLst>
              <a:ext uri="{FF2B5EF4-FFF2-40B4-BE49-F238E27FC236}">
                <a16:creationId xmlns:a16="http://schemas.microsoft.com/office/drawing/2014/main" id="{533E97F2-1E92-4489-A9CF-397186B7A452}"/>
              </a:ext>
            </a:extLst>
          </p:cNvPr>
          <p:cNvGrpSpPr/>
          <p:nvPr/>
        </p:nvGrpSpPr>
        <p:grpSpPr>
          <a:xfrm>
            <a:off x="4844059" y="835576"/>
            <a:ext cx="806230" cy="799557"/>
            <a:chOff x="1286931" y="122084"/>
            <a:chExt cx="806230" cy="799557"/>
          </a:xfrm>
          <a:solidFill>
            <a:srgbClr val="003F3E"/>
          </a:solidFill>
          <a:effectLst>
            <a:outerShdw blurRad="50800" dist="50800" dir="5400000" algn="ctr" rotWithShape="0">
              <a:srgbClr val="003F3E"/>
            </a:outerShdw>
          </a:effectLst>
        </p:grpSpPr>
        <p:sp>
          <p:nvSpPr>
            <p:cNvPr id="21" name="Ellips 20">
              <a:extLst>
                <a:ext uri="{FF2B5EF4-FFF2-40B4-BE49-F238E27FC236}">
                  <a16:creationId xmlns:a16="http://schemas.microsoft.com/office/drawing/2014/main" id="{0C37A2E6-55EB-4E43-8D77-E27631837D8B}"/>
                </a:ext>
              </a:extLst>
            </p:cNvPr>
            <p:cNvSpPr/>
            <p:nvPr/>
          </p:nvSpPr>
          <p:spPr>
            <a:xfrm>
              <a:off x="1329416" y="157896"/>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Ellips 21">
              <a:extLst>
                <a:ext uri="{FF2B5EF4-FFF2-40B4-BE49-F238E27FC236}">
                  <a16:creationId xmlns:a16="http://schemas.microsoft.com/office/drawing/2014/main" id="{87FF4929-5C32-4E40-8A09-54606943502F}"/>
                </a:ext>
              </a:extLst>
            </p:cNvPr>
            <p:cNvSpPr/>
            <p:nvPr/>
          </p:nvSpPr>
          <p:spPr>
            <a:xfrm>
              <a:off x="1286931" y="122084"/>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JOBB</a:t>
              </a:r>
            </a:p>
          </p:txBody>
        </p:sp>
      </p:grpSp>
      <p:grpSp>
        <p:nvGrpSpPr>
          <p:cNvPr id="23" name="Grupp 22">
            <a:extLst>
              <a:ext uri="{FF2B5EF4-FFF2-40B4-BE49-F238E27FC236}">
                <a16:creationId xmlns:a16="http://schemas.microsoft.com/office/drawing/2014/main" id="{7652E0D5-46E1-44BC-B5F1-C6AEE54FC351}"/>
              </a:ext>
            </a:extLst>
          </p:cNvPr>
          <p:cNvGrpSpPr/>
          <p:nvPr/>
        </p:nvGrpSpPr>
        <p:grpSpPr>
          <a:xfrm>
            <a:off x="5844196" y="1037023"/>
            <a:ext cx="806230" cy="799557"/>
            <a:chOff x="1286931" y="122084"/>
            <a:chExt cx="806230" cy="799557"/>
          </a:xfrm>
          <a:solidFill>
            <a:srgbClr val="003F3E"/>
          </a:solidFill>
          <a:effectLst>
            <a:outerShdw blurRad="50800" dist="50800" dir="5400000" algn="ctr" rotWithShape="0">
              <a:srgbClr val="003F3E"/>
            </a:outerShdw>
          </a:effectLst>
        </p:grpSpPr>
        <p:sp>
          <p:nvSpPr>
            <p:cNvPr id="24" name="Ellips 23">
              <a:extLst>
                <a:ext uri="{FF2B5EF4-FFF2-40B4-BE49-F238E27FC236}">
                  <a16:creationId xmlns:a16="http://schemas.microsoft.com/office/drawing/2014/main" id="{EB908EDF-EF3F-496F-B224-B1EEFE3C3271}"/>
                </a:ext>
              </a:extLst>
            </p:cNvPr>
            <p:cNvSpPr/>
            <p:nvPr/>
          </p:nvSpPr>
          <p:spPr>
            <a:xfrm>
              <a:off x="1329416" y="157896"/>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Ellips 24">
              <a:extLst>
                <a:ext uri="{FF2B5EF4-FFF2-40B4-BE49-F238E27FC236}">
                  <a16:creationId xmlns:a16="http://schemas.microsoft.com/office/drawing/2014/main" id="{9949ED9B-CE76-40D9-BAAA-A8904478D8C3}"/>
                </a:ext>
              </a:extLst>
            </p:cNvPr>
            <p:cNvSpPr/>
            <p:nvPr/>
          </p:nvSpPr>
          <p:spPr>
            <a:xfrm>
              <a:off x="1286931" y="122084"/>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JOBB</a:t>
              </a:r>
            </a:p>
          </p:txBody>
        </p:sp>
      </p:grpSp>
      <p:grpSp>
        <p:nvGrpSpPr>
          <p:cNvPr id="26" name="Grupp 25">
            <a:extLst>
              <a:ext uri="{FF2B5EF4-FFF2-40B4-BE49-F238E27FC236}">
                <a16:creationId xmlns:a16="http://schemas.microsoft.com/office/drawing/2014/main" id="{AB24A8BE-2624-493E-A778-A231186FF2EF}"/>
              </a:ext>
            </a:extLst>
          </p:cNvPr>
          <p:cNvGrpSpPr/>
          <p:nvPr/>
        </p:nvGrpSpPr>
        <p:grpSpPr>
          <a:xfrm>
            <a:off x="7330217" y="1495821"/>
            <a:ext cx="806230" cy="799557"/>
            <a:chOff x="1286931" y="122084"/>
            <a:chExt cx="806230" cy="799557"/>
          </a:xfrm>
          <a:solidFill>
            <a:srgbClr val="003F3E"/>
          </a:solidFill>
          <a:effectLst>
            <a:outerShdw blurRad="50800" dist="50800" dir="5400000" algn="ctr" rotWithShape="0">
              <a:srgbClr val="003F3E"/>
            </a:outerShdw>
          </a:effectLst>
        </p:grpSpPr>
        <p:sp>
          <p:nvSpPr>
            <p:cNvPr id="27" name="Ellips 26">
              <a:extLst>
                <a:ext uri="{FF2B5EF4-FFF2-40B4-BE49-F238E27FC236}">
                  <a16:creationId xmlns:a16="http://schemas.microsoft.com/office/drawing/2014/main" id="{E780BD3F-3266-4040-B1DD-FCF417AAF186}"/>
                </a:ext>
              </a:extLst>
            </p:cNvPr>
            <p:cNvSpPr/>
            <p:nvPr/>
          </p:nvSpPr>
          <p:spPr>
            <a:xfrm>
              <a:off x="1329416" y="157896"/>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Ellips 27">
              <a:extLst>
                <a:ext uri="{FF2B5EF4-FFF2-40B4-BE49-F238E27FC236}">
                  <a16:creationId xmlns:a16="http://schemas.microsoft.com/office/drawing/2014/main" id="{D35C8D51-39B6-4960-8B6F-E68D0B43C579}"/>
                </a:ext>
              </a:extLst>
            </p:cNvPr>
            <p:cNvSpPr/>
            <p:nvPr/>
          </p:nvSpPr>
          <p:spPr>
            <a:xfrm>
              <a:off x="1286931" y="122084"/>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JOBB</a:t>
              </a:r>
            </a:p>
          </p:txBody>
        </p:sp>
      </p:grpSp>
      <p:grpSp>
        <p:nvGrpSpPr>
          <p:cNvPr id="29" name="Grupp 28">
            <a:extLst>
              <a:ext uri="{FF2B5EF4-FFF2-40B4-BE49-F238E27FC236}">
                <a16:creationId xmlns:a16="http://schemas.microsoft.com/office/drawing/2014/main" id="{5EF4B109-B88A-4385-90FA-6A3DFF36479C}"/>
              </a:ext>
            </a:extLst>
          </p:cNvPr>
          <p:cNvGrpSpPr/>
          <p:nvPr/>
        </p:nvGrpSpPr>
        <p:grpSpPr>
          <a:xfrm>
            <a:off x="10409138" y="2740209"/>
            <a:ext cx="806230" cy="799557"/>
            <a:chOff x="1286931" y="122084"/>
            <a:chExt cx="806230" cy="799557"/>
          </a:xfrm>
          <a:solidFill>
            <a:srgbClr val="003F3E"/>
          </a:solidFill>
          <a:effectLst>
            <a:outerShdw blurRad="50800" dist="50800" dir="5400000" algn="ctr" rotWithShape="0">
              <a:srgbClr val="003F3E"/>
            </a:outerShdw>
          </a:effectLst>
        </p:grpSpPr>
        <p:sp>
          <p:nvSpPr>
            <p:cNvPr id="30" name="Ellips 29">
              <a:extLst>
                <a:ext uri="{FF2B5EF4-FFF2-40B4-BE49-F238E27FC236}">
                  <a16:creationId xmlns:a16="http://schemas.microsoft.com/office/drawing/2014/main" id="{D9953A89-32A7-4064-9BC5-3419CFD5A8AB}"/>
                </a:ext>
              </a:extLst>
            </p:cNvPr>
            <p:cNvSpPr/>
            <p:nvPr/>
          </p:nvSpPr>
          <p:spPr>
            <a:xfrm>
              <a:off x="1329416" y="157896"/>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Ellips 30">
              <a:extLst>
                <a:ext uri="{FF2B5EF4-FFF2-40B4-BE49-F238E27FC236}">
                  <a16:creationId xmlns:a16="http://schemas.microsoft.com/office/drawing/2014/main" id="{F1075829-1E1D-452B-817E-46EF2D58000F}"/>
                </a:ext>
              </a:extLst>
            </p:cNvPr>
            <p:cNvSpPr/>
            <p:nvPr/>
          </p:nvSpPr>
          <p:spPr>
            <a:xfrm>
              <a:off x="1286931" y="122084"/>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JOBB</a:t>
              </a:r>
            </a:p>
          </p:txBody>
        </p:sp>
      </p:grpSp>
      <p:grpSp>
        <p:nvGrpSpPr>
          <p:cNvPr id="32" name="Grupp 31">
            <a:extLst>
              <a:ext uri="{FF2B5EF4-FFF2-40B4-BE49-F238E27FC236}">
                <a16:creationId xmlns:a16="http://schemas.microsoft.com/office/drawing/2014/main" id="{87DAF502-835D-459F-A81C-A73F780F84FD}"/>
              </a:ext>
            </a:extLst>
          </p:cNvPr>
          <p:cNvGrpSpPr/>
          <p:nvPr/>
        </p:nvGrpSpPr>
        <p:grpSpPr>
          <a:xfrm>
            <a:off x="7346197" y="4513465"/>
            <a:ext cx="806230" cy="799557"/>
            <a:chOff x="1286931" y="122084"/>
            <a:chExt cx="806230" cy="799557"/>
          </a:xfrm>
          <a:solidFill>
            <a:srgbClr val="003F3E"/>
          </a:solidFill>
          <a:effectLst>
            <a:outerShdw blurRad="50800" dist="50800" dir="5400000" algn="ctr" rotWithShape="0">
              <a:srgbClr val="003F3E"/>
            </a:outerShdw>
          </a:effectLst>
        </p:grpSpPr>
        <p:sp>
          <p:nvSpPr>
            <p:cNvPr id="33" name="Ellips 32">
              <a:extLst>
                <a:ext uri="{FF2B5EF4-FFF2-40B4-BE49-F238E27FC236}">
                  <a16:creationId xmlns:a16="http://schemas.microsoft.com/office/drawing/2014/main" id="{377ACE29-BB6E-491E-A1C7-72EEE9DFB362}"/>
                </a:ext>
              </a:extLst>
            </p:cNvPr>
            <p:cNvSpPr/>
            <p:nvPr/>
          </p:nvSpPr>
          <p:spPr>
            <a:xfrm>
              <a:off x="1329416" y="157896"/>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Ellips 33">
              <a:extLst>
                <a:ext uri="{FF2B5EF4-FFF2-40B4-BE49-F238E27FC236}">
                  <a16:creationId xmlns:a16="http://schemas.microsoft.com/office/drawing/2014/main" id="{79302EB8-AD6C-48BF-8CBE-43A3AB064F39}"/>
                </a:ext>
              </a:extLst>
            </p:cNvPr>
            <p:cNvSpPr/>
            <p:nvPr/>
          </p:nvSpPr>
          <p:spPr>
            <a:xfrm>
              <a:off x="1286931" y="122084"/>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JOBB</a:t>
              </a:r>
            </a:p>
          </p:txBody>
        </p:sp>
      </p:grpSp>
      <p:grpSp>
        <p:nvGrpSpPr>
          <p:cNvPr id="35" name="Grupp 34">
            <a:extLst>
              <a:ext uri="{FF2B5EF4-FFF2-40B4-BE49-F238E27FC236}">
                <a16:creationId xmlns:a16="http://schemas.microsoft.com/office/drawing/2014/main" id="{AE6BE49A-FD33-4DF8-B489-53E414E191DC}"/>
              </a:ext>
            </a:extLst>
          </p:cNvPr>
          <p:cNvGrpSpPr/>
          <p:nvPr/>
        </p:nvGrpSpPr>
        <p:grpSpPr>
          <a:xfrm>
            <a:off x="5815289" y="5454483"/>
            <a:ext cx="806230" cy="799557"/>
            <a:chOff x="1286931" y="122084"/>
            <a:chExt cx="806230" cy="799557"/>
          </a:xfrm>
          <a:solidFill>
            <a:srgbClr val="003F3E"/>
          </a:solidFill>
          <a:effectLst>
            <a:outerShdw blurRad="50800" dist="50800" dir="5400000" algn="ctr" rotWithShape="0">
              <a:srgbClr val="003F3E"/>
            </a:outerShdw>
          </a:effectLst>
        </p:grpSpPr>
        <p:sp>
          <p:nvSpPr>
            <p:cNvPr id="36" name="Ellips 35">
              <a:extLst>
                <a:ext uri="{FF2B5EF4-FFF2-40B4-BE49-F238E27FC236}">
                  <a16:creationId xmlns:a16="http://schemas.microsoft.com/office/drawing/2014/main" id="{35C9E213-2FA4-4199-AA7F-F0CBCC1F55F8}"/>
                </a:ext>
              </a:extLst>
            </p:cNvPr>
            <p:cNvSpPr/>
            <p:nvPr/>
          </p:nvSpPr>
          <p:spPr>
            <a:xfrm>
              <a:off x="1329416" y="157896"/>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Ellips 36">
              <a:extLst>
                <a:ext uri="{FF2B5EF4-FFF2-40B4-BE49-F238E27FC236}">
                  <a16:creationId xmlns:a16="http://schemas.microsoft.com/office/drawing/2014/main" id="{0F7B1458-AB94-44AC-8BF3-1E0DA647F87F}"/>
                </a:ext>
              </a:extLst>
            </p:cNvPr>
            <p:cNvSpPr/>
            <p:nvPr/>
          </p:nvSpPr>
          <p:spPr>
            <a:xfrm>
              <a:off x="1286931" y="122084"/>
              <a:ext cx="763745" cy="7637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JOBB</a:t>
              </a:r>
            </a:p>
          </p:txBody>
        </p:sp>
      </p:grpSp>
      <p:sp>
        <p:nvSpPr>
          <p:cNvPr id="38" name="Ellips 37">
            <a:extLst>
              <a:ext uri="{FF2B5EF4-FFF2-40B4-BE49-F238E27FC236}">
                <a16:creationId xmlns:a16="http://schemas.microsoft.com/office/drawing/2014/main" id="{D9859F72-25C7-4321-AA24-CFAA20829796}"/>
              </a:ext>
            </a:extLst>
          </p:cNvPr>
          <p:cNvSpPr/>
          <p:nvPr/>
        </p:nvSpPr>
        <p:spPr>
          <a:xfrm>
            <a:off x="635136" y="2550087"/>
            <a:ext cx="1068259" cy="1068259"/>
          </a:xfrm>
          <a:prstGeom prst="ellipse">
            <a:avLst/>
          </a:prstGeom>
          <a:solidFill>
            <a:srgbClr val="003F3E"/>
          </a:solidFill>
          <a:ln>
            <a:noFill/>
          </a:ln>
          <a:effectLst>
            <a:outerShdw blurRad="50800" dist="50800" dir="5400000" algn="ctr" rotWithShape="0">
              <a:srgbClr val="003F3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Ellips 38">
            <a:extLst>
              <a:ext uri="{FF2B5EF4-FFF2-40B4-BE49-F238E27FC236}">
                <a16:creationId xmlns:a16="http://schemas.microsoft.com/office/drawing/2014/main" id="{E0A32F0B-DDED-4FDB-B854-218373BBAAE8}"/>
              </a:ext>
            </a:extLst>
          </p:cNvPr>
          <p:cNvSpPr/>
          <p:nvPr/>
        </p:nvSpPr>
        <p:spPr>
          <a:xfrm>
            <a:off x="153956" y="2276792"/>
            <a:ext cx="1553611" cy="1511292"/>
          </a:xfrm>
          <a:prstGeom prst="ellipse">
            <a:avLst/>
          </a:prstGeom>
          <a:solidFill>
            <a:srgbClr val="003F3E"/>
          </a:solidFill>
          <a:ln>
            <a:noFill/>
          </a:ln>
          <a:effectLst>
            <a:outerShdw blurRad="50800" dist="50800" dir="5400000" algn="ctr" rotWithShape="0">
              <a:srgbClr val="003F3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GRUNDSKOLA</a:t>
            </a:r>
          </a:p>
        </p:txBody>
      </p:sp>
      <p:grpSp>
        <p:nvGrpSpPr>
          <p:cNvPr id="40" name="Grupp 39">
            <a:extLst>
              <a:ext uri="{FF2B5EF4-FFF2-40B4-BE49-F238E27FC236}">
                <a16:creationId xmlns:a16="http://schemas.microsoft.com/office/drawing/2014/main" id="{38B45C92-8F45-4D07-8664-D601E447D74E}"/>
              </a:ext>
            </a:extLst>
          </p:cNvPr>
          <p:cNvGrpSpPr/>
          <p:nvPr/>
        </p:nvGrpSpPr>
        <p:grpSpPr>
          <a:xfrm>
            <a:off x="4059076" y="2534892"/>
            <a:ext cx="1110743" cy="1068259"/>
            <a:chOff x="159379" y="1292771"/>
            <a:chExt cx="1110743" cy="1068259"/>
          </a:xfrm>
          <a:solidFill>
            <a:srgbClr val="003F3E"/>
          </a:solidFill>
          <a:effectLst>
            <a:outerShdw blurRad="50800" dist="50800" dir="5400000" algn="ctr" rotWithShape="0">
              <a:srgbClr val="003F3E"/>
            </a:outerShdw>
          </a:effectLst>
        </p:grpSpPr>
        <p:sp>
          <p:nvSpPr>
            <p:cNvPr id="41" name="Ellips 40">
              <a:extLst>
                <a:ext uri="{FF2B5EF4-FFF2-40B4-BE49-F238E27FC236}">
                  <a16:creationId xmlns:a16="http://schemas.microsoft.com/office/drawing/2014/main" id="{2470B0BA-811C-47A2-93A2-1179951561ED}"/>
                </a:ext>
              </a:extLst>
            </p:cNvPr>
            <p:cNvSpPr/>
            <p:nvPr/>
          </p:nvSpPr>
          <p:spPr>
            <a:xfrm>
              <a:off x="201863" y="1292771"/>
              <a:ext cx="1068259" cy="106825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Ellips 41">
              <a:extLst>
                <a:ext uri="{FF2B5EF4-FFF2-40B4-BE49-F238E27FC236}">
                  <a16:creationId xmlns:a16="http://schemas.microsoft.com/office/drawing/2014/main" id="{5A28501A-4074-44F2-8FE4-6BF67F746A20}"/>
                </a:ext>
              </a:extLst>
            </p:cNvPr>
            <p:cNvSpPr/>
            <p:nvPr/>
          </p:nvSpPr>
          <p:spPr>
            <a:xfrm>
              <a:off x="159379" y="1292771"/>
              <a:ext cx="1063100" cy="10631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HÖGSKOLE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INGENJÖR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år</a:t>
              </a:r>
            </a:p>
          </p:txBody>
        </p:sp>
      </p:grpSp>
      <p:grpSp>
        <p:nvGrpSpPr>
          <p:cNvPr id="43" name="Grupp 42">
            <a:extLst>
              <a:ext uri="{FF2B5EF4-FFF2-40B4-BE49-F238E27FC236}">
                <a16:creationId xmlns:a16="http://schemas.microsoft.com/office/drawing/2014/main" id="{64A01207-3F09-4302-8BA5-08E582802562}"/>
              </a:ext>
            </a:extLst>
          </p:cNvPr>
          <p:cNvGrpSpPr/>
          <p:nvPr/>
        </p:nvGrpSpPr>
        <p:grpSpPr>
          <a:xfrm>
            <a:off x="6005487" y="2534892"/>
            <a:ext cx="1068259" cy="1072280"/>
            <a:chOff x="201863" y="1292771"/>
            <a:chExt cx="1068259" cy="1072280"/>
          </a:xfrm>
          <a:solidFill>
            <a:srgbClr val="003F3E"/>
          </a:solidFill>
          <a:effectLst>
            <a:outerShdw blurRad="50800" dist="50800" dir="5400000" algn="ctr" rotWithShape="0">
              <a:srgbClr val="003F3E"/>
            </a:outerShdw>
          </a:effectLst>
        </p:grpSpPr>
        <p:sp>
          <p:nvSpPr>
            <p:cNvPr id="44" name="Ellips 43">
              <a:extLst>
                <a:ext uri="{FF2B5EF4-FFF2-40B4-BE49-F238E27FC236}">
                  <a16:creationId xmlns:a16="http://schemas.microsoft.com/office/drawing/2014/main" id="{8383D2EF-9280-4C7B-B4F9-2EC1CFD1A05E}"/>
                </a:ext>
              </a:extLst>
            </p:cNvPr>
            <p:cNvSpPr/>
            <p:nvPr/>
          </p:nvSpPr>
          <p:spPr>
            <a:xfrm>
              <a:off x="201863" y="1292771"/>
              <a:ext cx="1068259" cy="106825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Ellips 44">
              <a:extLst>
                <a:ext uri="{FF2B5EF4-FFF2-40B4-BE49-F238E27FC236}">
                  <a16:creationId xmlns:a16="http://schemas.microsoft.com/office/drawing/2014/main" id="{7DBCD16B-3888-4E6A-8C47-D1BB38EEAF72}"/>
                </a:ext>
              </a:extLst>
            </p:cNvPr>
            <p:cNvSpPr/>
            <p:nvPr/>
          </p:nvSpPr>
          <p:spPr>
            <a:xfrm>
              <a:off x="202902" y="1301951"/>
              <a:ext cx="1063100" cy="10631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år</a:t>
              </a:r>
            </a:p>
          </p:txBody>
        </p:sp>
      </p:grpSp>
      <p:grpSp>
        <p:nvGrpSpPr>
          <p:cNvPr id="46" name="Grupp 45">
            <a:extLst>
              <a:ext uri="{FF2B5EF4-FFF2-40B4-BE49-F238E27FC236}">
                <a16:creationId xmlns:a16="http://schemas.microsoft.com/office/drawing/2014/main" id="{592820AE-AF59-4FDF-8AA2-B9E5909D268D}"/>
              </a:ext>
            </a:extLst>
          </p:cNvPr>
          <p:cNvGrpSpPr/>
          <p:nvPr/>
        </p:nvGrpSpPr>
        <p:grpSpPr>
          <a:xfrm>
            <a:off x="8394363" y="2571716"/>
            <a:ext cx="1110743" cy="1068259"/>
            <a:chOff x="159379" y="1292771"/>
            <a:chExt cx="1110743" cy="1068259"/>
          </a:xfrm>
          <a:solidFill>
            <a:srgbClr val="003F3E"/>
          </a:solidFill>
          <a:effectLst>
            <a:outerShdw blurRad="50800" dist="50800" dir="5400000" algn="ctr" rotWithShape="0">
              <a:srgbClr val="003F3E"/>
            </a:outerShdw>
          </a:effectLst>
        </p:grpSpPr>
        <p:sp>
          <p:nvSpPr>
            <p:cNvPr id="47" name="Ellips 46">
              <a:extLst>
                <a:ext uri="{FF2B5EF4-FFF2-40B4-BE49-F238E27FC236}">
                  <a16:creationId xmlns:a16="http://schemas.microsoft.com/office/drawing/2014/main" id="{ACC09DE8-312D-403F-961D-2253BDD2552D}"/>
                </a:ext>
              </a:extLst>
            </p:cNvPr>
            <p:cNvSpPr/>
            <p:nvPr/>
          </p:nvSpPr>
          <p:spPr>
            <a:xfrm>
              <a:off x="201863" y="1292771"/>
              <a:ext cx="1068259" cy="106825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Ellips 47">
              <a:extLst>
                <a:ext uri="{FF2B5EF4-FFF2-40B4-BE49-F238E27FC236}">
                  <a16:creationId xmlns:a16="http://schemas.microsoft.com/office/drawing/2014/main" id="{D8BF2FB3-CD2A-40D8-A27C-85B8B285B8FB}"/>
                </a:ext>
              </a:extLst>
            </p:cNvPr>
            <p:cNvSpPr/>
            <p:nvPr/>
          </p:nvSpPr>
          <p:spPr>
            <a:xfrm>
              <a:off x="159379" y="1292771"/>
              <a:ext cx="1063100" cy="10631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DOKTOR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4-5 år</a:t>
              </a:r>
            </a:p>
          </p:txBody>
        </p:sp>
      </p:grpSp>
      <p:grpSp>
        <p:nvGrpSpPr>
          <p:cNvPr id="49" name="Grupp 48">
            <a:extLst>
              <a:ext uri="{FF2B5EF4-FFF2-40B4-BE49-F238E27FC236}">
                <a16:creationId xmlns:a16="http://schemas.microsoft.com/office/drawing/2014/main" id="{67487972-3F96-4DEF-A54C-998DB4ADACFD}"/>
              </a:ext>
            </a:extLst>
          </p:cNvPr>
          <p:cNvGrpSpPr/>
          <p:nvPr/>
        </p:nvGrpSpPr>
        <p:grpSpPr>
          <a:xfrm>
            <a:off x="5933087" y="4350412"/>
            <a:ext cx="1110743" cy="1068259"/>
            <a:chOff x="159379" y="1292771"/>
            <a:chExt cx="1110743" cy="1068259"/>
          </a:xfrm>
          <a:solidFill>
            <a:srgbClr val="003F3E"/>
          </a:solidFill>
          <a:effectLst>
            <a:outerShdw blurRad="50800" dist="50800" dir="5400000" algn="ctr" rotWithShape="0">
              <a:srgbClr val="003F3E"/>
            </a:outerShdw>
          </a:effectLst>
        </p:grpSpPr>
        <p:sp>
          <p:nvSpPr>
            <p:cNvPr id="50" name="Ellips 49">
              <a:extLst>
                <a:ext uri="{FF2B5EF4-FFF2-40B4-BE49-F238E27FC236}">
                  <a16:creationId xmlns:a16="http://schemas.microsoft.com/office/drawing/2014/main" id="{3497255C-D82E-4E99-970D-AC416FF45734}"/>
                </a:ext>
              </a:extLst>
            </p:cNvPr>
            <p:cNvSpPr/>
            <p:nvPr/>
          </p:nvSpPr>
          <p:spPr>
            <a:xfrm>
              <a:off x="201863" y="1292771"/>
              <a:ext cx="1068259" cy="106825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Ellips 50">
              <a:extLst>
                <a:ext uri="{FF2B5EF4-FFF2-40B4-BE49-F238E27FC236}">
                  <a16:creationId xmlns:a16="http://schemas.microsoft.com/office/drawing/2014/main" id="{3CA4FA19-1157-480C-B31D-59F56AFF6752}"/>
                </a:ext>
              </a:extLst>
            </p:cNvPr>
            <p:cNvSpPr/>
            <p:nvPr/>
          </p:nvSpPr>
          <p:spPr>
            <a:xfrm>
              <a:off x="159379" y="1292771"/>
              <a:ext cx="1063100" cy="10631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CIVIL-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INGENJÖRS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år</a:t>
              </a:r>
            </a:p>
          </p:txBody>
        </p:sp>
      </p:grpSp>
      <p:grpSp>
        <p:nvGrpSpPr>
          <p:cNvPr id="52" name="Grupp 51">
            <a:extLst>
              <a:ext uri="{FF2B5EF4-FFF2-40B4-BE49-F238E27FC236}">
                <a16:creationId xmlns:a16="http://schemas.microsoft.com/office/drawing/2014/main" id="{7A5A4040-953B-494D-8140-04214ACC4530}"/>
              </a:ext>
            </a:extLst>
          </p:cNvPr>
          <p:cNvGrpSpPr/>
          <p:nvPr/>
        </p:nvGrpSpPr>
        <p:grpSpPr>
          <a:xfrm>
            <a:off x="4101560" y="4327497"/>
            <a:ext cx="1083837" cy="1078171"/>
            <a:chOff x="201863" y="1292771"/>
            <a:chExt cx="1083837" cy="1078171"/>
          </a:xfrm>
          <a:solidFill>
            <a:srgbClr val="003F3E"/>
          </a:solidFill>
          <a:effectLst>
            <a:outerShdw blurRad="50800" dist="50800" dir="5400000" algn="ctr" rotWithShape="0">
              <a:srgbClr val="003F3E"/>
            </a:outerShdw>
          </a:effectLst>
        </p:grpSpPr>
        <p:sp>
          <p:nvSpPr>
            <p:cNvPr id="53" name="Ellips 52">
              <a:extLst>
                <a:ext uri="{FF2B5EF4-FFF2-40B4-BE49-F238E27FC236}">
                  <a16:creationId xmlns:a16="http://schemas.microsoft.com/office/drawing/2014/main" id="{CFCE1FEB-CFFE-4763-B294-325E6EA87A0F}"/>
                </a:ext>
              </a:extLst>
            </p:cNvPr>
            <p:cNvSpPr/>
            <p:nvPr/>
          </p:nvSpPr>
          <p:spPr>
            <a:xfrm>
              <a:off x="201863" y="1292771"/>
              <a:ext cx="1068259" cy="106825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Ellips 53">
              <a:extLst>
                <a:ext uri="{FF2B5EF4-FFF2-40B4-BE49-F238E27FC236}">
                  <a16:creationId xmlns:a16="http://schemas.microsoft.com/office/drawing/2014/main" id="{3F6A879B-7585-476B-B408-E98C36E0CCA8}"/>
                </a:ext>
              </a:extLst>
            </p:cNvPr>
            <p:cNvSpPr/>
            <p:nvPr/>
          </p:nvSpPr>
          <p:spPr>
            <a:xfrm>
              <a:off x="222600" y="1307842"/>
              <a:ext cx="1063100" cy="10631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KANDIDAT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EXAMEN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år</a:t>
              </a:r>
            </a:p>
          </p:txBody>
        </p:sp>
      </p:grpSp>
      <p:grpSp>
        <p:nvGrpSpPr>
          <p:cNvPr id="55" name="Grupp 54">
            <a:extLst>
              <a:ext uri="{FF2B5EF4-FFF2-40B4-BE49-F238E27FC236}">
                <a16:creationId xmlns:a16="http://schemas.microsoft.com/office/drawing/2014/main" id="{BFA63BE9-08B1-4066-B08A-85F292E4C65B}"/>
              </a:ext>
            </a:extLst>
          </p:cNvPr>
          <p:cNvGrpSpPr/>
          <p:nvPr/>
        </p:nvGrpSpPr>
        <p:grpSpPr>
          <a:xfrm>
            <a:off x="2158853" y="2488054"/>
            <a:ext cx="1103953" cy="1081484"/>
            <a:chOff x="-2154354" y="1163970"/>
            <a:chExt cx="1103953" cy="1081484"/>
          </a:xfrm>
          <a:solidFill>
            <a:srgbClr val="003F3E"/>
          </a:solidFill>
          <a:effectLst>
            <a:outerShdw blurRad="50800" dist="50800" dir="5400000" algn="ctr" rotWithShape="0">
              <a:srgbClr val="003F3E"/>
            </a:outerShdw>
          </a:effectLst>
        </p:grpSpPr>
        <p:sp>
          <p:nvSpPr>
            <p:cNvPr id="56" name="Ellips 55">
              <a:extLst>
                <a:ext uri="{FF2B5EF4-FFF2-40B4-BE49-F238E27FC236}">
                  <a16:creationId xmlns:a16="http://schemas.microsoft.com/office/drawing/2014/main" id="{47DD828F-EEE9-44C0-B465-A8625E751514}"/>
                </a:ext>
              </a:extLst>
            </p:cNvPr>
            <p:cNvSpPr/>
            <p:nvPr/>
          </p:nvSpPr>
          <p:spPr>
            <a:xfrm>
              <a:off x="-2118660" y="1177195"/>
              <a:ext cx="1068259" cy="106825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Ellips 56">
              <a:extLst>
                <a:ext uri="{FF2B5EF4-FFF2-40B4-BE49-F238E27FC236}">
                  <a16:creationId xmlns:a16="http://schemas.microsoft.com/office/drawing/2014/main" id="{C03D5CFF-B52B-4DB5-952B-ED9FE18235C0}"/>
                </a:ext>
              </a:extLst>
            </p:cNvPr>
            <p:cNvSpPr/>
            <p:nvPr/>
          </p:nvSpPr>
          <p:spPr>
            <a:xfrm>
              <a:off x="-2154354" y="1163970"/>
              <a:ext cx="1063100" cy="10631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GYMNASIET</a:t>
              </a:r>
            </a:p>
          </p:txBody>
        </p:sp>
      </p:grpSp>
      <p:grpSp>
        <p:nvGrpSpPr>
          <p:cNvPr id="59" name="Grupp 58">
            <a:extLst>
              <a:ext uri="{FF2B5EF4-FFF2-40B4-BE49-F238E27FC236}">
                <a16:creationId xmlns:a16="http://schemas.microsoft.com/office/drawing/2014/main" id="{D32E9791-52DD-41D2-848E-8293900CF7DE}"/>
              </a:ext>
            </a:extLst>
          </p:cNvPr>
          <p:cNvGrpSpPr/>
          <p:nvPr/>
        </p:nvGrpSpPr>
        <p:grpSpPr>
          <a:xfrm>
            <a:off x="2779733" y="3788084"/>
            <a:ext cx="1083837" cy="1078171"/>
            <a:chOff x="201863" y="1292771"/>
            <a:chExt cx="1083837" cy="1078171"/>
          </a:xfrm>
          <a:solidFill>
            <a:srgbClr val="003F3E"/>
          </a:solidFill>
          <a:effectLst>
            <a:outerShdw blurRad="50800" dist="50800" dir="5400000" algn="ctr" rotWithShape="0">
              <a:srgbClr val="003F3E"/>
            </a:outerShdw>
          </a:effectLst>
        </p:grpSpPr>
        <p:sp>
          <p:nvSpPr>
            <p:cNvPr id="60" name="Ellips 59">
              <a:extLst>
                <a:ext uri="{FF2B5EF4-FFF2-40B4-BE49-F238E27FC236}">
                  <a16:creationId xmlns:a16="http://schemas.microsoft.com/office/drawing/2014/main" id="{6C3150FB-9599-4F60-9DE9-B49100DAAC16}"/>
                </a:ext>
              </a:extLst>
            </p:cNvPr>
            <p:cNvSpPr/>
            <p:nvPr/>
          </p:nvSpPr>
          <p:spPr>
            <a:xfrm>
              <a:off x="201863" y="1292771"/>
              <a:ext cx="1068259" cy="106825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Ellips 60">
              <a:extLst>
                <a:ext uri="{FF2B5EF4-FFF2-40B4-BE49-F238E27FC236}">
                  <a16:creationId xmlns:a16="http://schemas.microsoft.com/office/drawing/2014/main" id="{DBA9D367-95A2-4E8C-9960-EA9A9EE1756A}"/>
                </a:ext>
              </a:extLst>
            </p:cNvPr>
            <p:cNvSpPr/>
            <p:nvPr/>
          </p:nvSpPr>
          <p:spPr>
            <a:xfrm>
              <a:off x="222600" y="1307842"/>
              <a:ext cx="1063100" cy="10631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TEKNISKT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BASÅR</a:t>
              </a:r>
            </a:p>
          </p:txBody>
        </p:sp>
      </p:grpSp>
      <p:pic>
        <p:nvPicPr>
          <p:cNvPr id="64" name="Bildobjekt 63">
            <a:hlinkClick r:id="rId3"/>
            <a:extLst>
              <a:ext uri="{FF2B5EF4-FFF2-40B4-BE49-F238E27FC236}">
                <a16:creationId xmlns:a16="http://schemas.microsoft.com/office/drawing/2014/main" id="{DB479AE2-1C5A-4565-9771-6C39645F60FC}"/>
              </a:ext>
            </a:extLst>
          </p:cNvPr>
          <p:cNvPicPr>
            <a:picLocks noChangeAspect="1"/>
          </p:cNvPicPr>
          <p:nvPr/>
        </p:nvPicPr>
        <p:blipFill>
          <a:blip r:embed="rId4"/>
          <a:stretch>
            <a:fillRect/>
          </a:stretch>
        </p:blipFill>
        <p:spPr>
          <a:xfrm>
            <a:off x="9247517" y="6104994"/>
            <a:ext cx="2723075" cy="453846"/>
          </a:xfrm>
          <a:prstGeom prst="rect">
            <a:avLst/>
          </a:prstGeom>
          <a:solidFill>
            <a:srgbClr val="003F3E"/>
          </a:solidFill>
          <a:effectLst>
            <a:outerShdw blurRad="50800" dist="50800" dir="5400000" algn="ctr" rotWithShape="0">
              <a:srgbClr val="003F3E"/>
            </a:outerShdw>
          </a:effectLst>
        </p:spPr>
      </p:pic>
    </p:spTree>
    <p:extLst>
      <p:ext uri="{BB962C8B-B14F-4D97-AF65-F5344CB8AC3E}">
        <p14:creationId xmlns:p14="http://schemas.microsoft.com/office/powerpoint/2010/main" val="14429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B8D78A2D-C697-364C-A85F-23108C62F92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1094" y="-49237"/>
            <a:ext cx="12334054" cy="6946474"/>
          </a:xfrm>
          <a:prstGeom prst="rect">
            <a:avLst/>
          </a:prstGeom>
        </p:spPr>
      </p:pic>
      <p:sp>
        <p:nvSpPr>
          <p:cNvPr id="8" name="Rubrik 7">
            <a:extLst>
              <a:ext uri="{FF2B5EF4-FFF2-40B4-BE49-F238E27FC236}">
                <a16:creationId xmlns:a16="http://schemas.microsoft.com/office/drawing/2014/main" id="{382DDD34-0351-724A-AA40-19EF2E03F775}"/>
              </a:ext>
            </a:extLst>
          </p:cNvPr>
          <p:cNvSpPr>
            <a:spLocks noGrp="1"/>
          </p:cNvSpPr>
          <p:nvPr>
            <p:ph type="ctrTitle"/>
          </p:nvPr>
        </p:nvSpPr>
        <p:spPr>
          <a:effectLst>
            <a:glow rad="533400">
              <a:schemeClr val="accent3">
                <a:satMod val="175000"/>
                <a:alpha val="40000"/>
              </a:schemeClr>
            </a:glow>
            <a:outerShdw blurRad="660400" dist="419100" dir="5520000" sx="66000" sy="66000" algn="ctr" rotWithShape="0">
              <a:schemeClr val="tx2">
                <a:alpha val="40000"/>
              </a:schemeClr>
            </a:outerShdw>
          </a:effectLst>
        </p:spPr>
        <p:txBody>
          <a:bodyPr/>
          <a:lstStyle/>
          <a:p>
            <a:r>
              <a:rPr lang="sv-SE" dirty="0">
                <a:effectLst>
                  <a:glow rad="228600">
                    <a:schemeClr val="accent3">
                      <a:satMod val="175000"/>
                      <a:alpha val="30000"/>
                    </a:schemeClr>
                  </a:glow>
                </a:effectLst>
              </a:rPr>
              <a:t>”NÄSTA, FRAMTIDSJOBBET”</a:t>
            </a:r>
          </a:p>
        </p:txBody>
      </p:sp>
      <p:sp>
        <p:nvSpPr>
          <p:cNvPr id="9" name="Underrubrik 8">
            <a:extLst>
              <a:ext uri="{FF2B5EF4-FFF2-40B4-BE49-F238E27FC236}">
                <a16:creationId xmlns:a16="http://schemas.microsoft.com/office/drawing/2014/main" id="{EE3595B2-CF41-324D-9A98-AA66A291644F}"/>
              </a:ext>
            </a:extLst>
          </p:cNvPr>
          <p:cNvSpPr>
            <a:spLocks noGrp="1"/>
          </p:cNvSpPr>
          <p:nvPr>
            <p:ph type="subTitle" idx="1"/>
          </p:nvPr>
        </p:nvSpPr>
        <p:spPr>
          <a:effectLst/>
        </p:spPr>
        <p:txBody>
          <a:bodyPr/>
          <a:lstStyle/>
          <a:p>
            <a:r>
              <a:rPr lang="sv-SE" dirty="0">
                <a:effectLst>
                  <a:glow rad="381000">
                    <a:schemeClr val="accent3">
                      <a:satMod val="175000"/>
                      <a:alpha val="15000"/>
                    </a:schemeClr>
                  </a:glow>
                </a:effectLst>
              </a:rPr>
              <a:t>Avsnitt 6</a:t>
            </a:r>
          </a:p>
        </p:txBody>
      </p:sp>
    </p:spTree>
    <p:extLst>
      <p:ext uri="{BB962C8B-B14F-4D97-AF65-F5344CB8AC3E}">
        <p14:creationId xmlns:p14="http://schemas.microsoft.com/office/powerpoint/2010/main" val="402485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4FE3BF2-252C-4DAA-8CC7-D8BCD73D92E2}"/>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CFAE6B94-D144-42F9-B5C0-3B9F6087A763}"/>
              </a:ext>
            </a:extLst>
          </p:cNvPr>
          <p:cNvSpPr txBox="1"/>
          <p:nvPr/>
        </p:nvSpPr>
        <p:spPr>
          <a:xfrm>
            <a:off x="1268135" y="1720840"/>
            <a:ext cx="9655729" cy="3416320"/>
          </a:xfrm>
          <a:prstGeom prst="rect">
            <a:avLst/>
          </a:prstGeom>
          <a:noFill/>
        </p:spPr>
        <p:txBody>
          <a:bodyPr wrap="square">
            <a:spAutoFit/>
          </a:bodyPr>
          <a:lstStyle/>
          <a:p>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Järnvägsbranschen erbjuder spännande och utvecklande jobb med bra lön </a:t>
            </a: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Här finns goda karriärvägar och möjlighet att jobba i hela Sverige och stora delar av världen</a:t>
            </a:r>
            <a:endParaRPr lang="sv-SE" dirty="0">
              <a:solidFill>
                <a:schemeClr val="bg1"/>
              </a:solidFill>
            </a:endParaRPr>
          </a:p>
        </p:txBody>
      </p:sp>
    </p:spTree>
    <p:extLst>
      <p:ext uri="{BB962C8B-B14F-4D97-AF65-F5344CB8AC3E}">
        <p14:creationId xmlns:p14="http://schemas.microsoft.com/office/powerpoint/2010/main" val="1554019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personer, grupp&#10;&#10;Automatiskt genererad beskrivning">
            <a:extLst>
              <a:ext uri="{FF2B5EF4-FFF2-40B4-BE49-F238E27FC236}">
                <a16:creationId xmlns:a16="http://schemas.microsoft.com/office/drawing/2014/main" id="{DAC460A9-57A8-0D40-8215-82C136BF4B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29338" y="0"/>
            <a:ext cx="6062662" cy="6858000"/>
          </a:xfrm>
          <a:prstGeom prst="rect">
            <a:avLst/>
          </a:prstGeom>
        </p:spPr>
      </p:pic>
      <p:sp>
        <p:nvSpPr>
          <p:cNvPr id="2" name="Rubrik 1">
            <a:extLst>
              <a:ext uri="{FF2B5EF4-FFF2-40B4-BE49-F238E27FC236}">
                <a16:creationId xmlns:a16="http://schemas.microsoft.com/office/drawing/2014/main" id="{C4CE6D20-D1DC-2A47-847A-6A0CF51810C1}"/>
              </a:ext>
            </a:extLst>
          </p:cNvPr>
          <p:cNvSpPr>
            <a:spLocks noGrp="1"/>
          </p:cNvSpPr>
          <p:nvPr>
            <p:ph type="title"/>
          </p:nvPr>
        </p:nvSpPr>
        <p:spPr/>
        <p:txBody>
          <a:bodyPr/>
          <a:lstStyle/>
          <a:p>
            <a:pPr>
              <a:buClr>
                <a:srgbClr val="2D7B77"/>
              </a:buClr>
              <a:buSzPct val="100000"/>
              <a:buFont typeface="Wingdings" panose="05000000000000000000" pitchFamily="2" charset="2"/>
              <a:buChar char="§"/>
            </a:pPr>
            <a:r>
              <a:rPr lang="sv-SE" dirty="0"/>
              <a:t>En lång och utvecklande karriär</a:t>
            </a:r>
          </a:p>
        </p:txBody>
      </p:sp>
      <p:sp>
        <p:nvSpPr>
          <p:cNvPr id="3" name="Platshållare för innehåll 2">
            <a:extLst>
              <a:ext uri="{FF2B5EF4-FFF2-40B4-BE49-F238E27FC236}">
                <a16:creationId xmlns:a16="http://schemas.microsoft.com/office/drawing/2014/main" id="{D8046223-4ADA-F747-8060-67A1CC589B0C}"/>
              </a:ext>
            </a:extLst>
          </p:cNvPr>
          <p:cNvSpPr>
            <a:spLocks noGrp="1"/>
          </p:cNvSpPr>
          <p:nvPr>
            <p:ph idx="1"/>
          </p:nvPr>
        </p:nvSpPr>
        <p:spPr>
          <a:xfrm>
            <a:off x="609600" y="2438399"/>
            <a:ext cx="4927600" cy="3667443"/>
          </a:xfrm>
        </p:spPr>
        <p:txBody>
          <a:bodyPr>
            <a:normAutofit/>
          </a:bodyPr>
          <a:lstStyle/>
          <a:p>
            <a:r>
              <a:rPr lang="sv-SE" dirty="0"/>
              <a:t>Järnvägsbranschen satsar mot framtiden, så vi behöver medarbetare som vill vara med på den resan.</a:t>
            </a:r>
          </a:p>
          <a:p>
            <a:r>
              <a:rPr lang="sv-SE" dirty="0"/>
              <a:t>Långsiktiga investeringar gör det möjligt för våra medarbetare att ständigt utvecklas samtidigt som jobben är tryggade över tid. </a:t>
            </a:r>
          </a:p>
          <a:p>
            <a:r>
              <a:rPr lang="sv-SE" dirty="0"/>
              <a:t>Det är ingen slump att man trivs och vill stanna länge. </a:t>
            </a:r>
          </a:p>
          <a:p>
            <a:endParaRPr lang="sv-SE" dirty="0"/>
          </a:p>
        </p:txBody>
      </p:sp>
    </p:spTree>
    <p:extLst>
      <p:ext uri="{BB962C8B-B14F-4D97-AF65-F5344CB8AC3E}">
        <p14:creationId xmlns:p14="http://schemas.microsoft.com/office/powerpoint/2010/main" val="123379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person, byggnad, hatt&#10;&#10;Automatiskt genererad beskrivning">
            <a:extLst>
              <a:ext uri="{FF2B5EF4-FFF2-40B4-BE49-F238E27FC236}">
                <a16:creationId xmlns:a16="http://schemas.microsoft.com/office/drawing/2014/main" id="{676F7724-60D3-394C-B86C-DEEAD312B1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15050" y="0"/>
            <a:ext cx="6076950" cy="6858000"/>
          </a:xfrm>
          <a:prstGeom prst="rect">
            <a:avLst/>
          </a:prstGeom>
        </p:spPr>
      </p:pic>
      <p:sp>
        <p:nvSpPr>
          <p:cNvPr id="2" name="Rubrik 1">
            <a:extLst>
              <a:ext uri="{FF2B5EF4-FFF2-40B4-BE49-F238E27FC236}">
                <a16:creationId xmlns:a16="http://schemas.microsoft.com/office/drawing/2014/main" id="{C4CE6D20-D1DC-2A47-847A-6A0CF51810C1}"/>
              </a:ext>
            </a:extLst>
          </p:cNvPr>
          <p:cNvSpPr>
            <a:spLocks noGrp="1"/>
          </p:cNvSpPr>
          <p:nvPr>
            <p:ph type="title"/>
          </p:nvPr>
        </p:nvSpPr>
        <p:spPr/>
        <p:txBody>
          <a:bodyPr/>
          <a:lstStyle/>
          <a:p>
            <a:pPr>
              <a:buClr>
                <a:srgbClr val="2D7B77"/>
              </a:buClr>
              <a:buSzPct val="100000"/>
              <a:buFont typeface="Wingdings" panose="05000000000000000000" pitchFamily="2" charset="2"/>
              <a:buChar char="§"/>
            </a:pPr>
            <a:r>
              <a:rPr lang="sv-SE" dirty="0"/>
              <a:t>Bra betalt</a:t>
            </a:r>
          </a:p>
        </p:txBody>
      </p:sp>
      <p:sp>
        <p:nvSpPr>
          <p:cNvPr id="3" name="Platshållare för innehåll 2">
            <a:extLst>
              <a:ext uri="{FF2B5EF4-FFF2-40B4-BE49-F238E27FC236}">
                <a16:creationId xmlns:a16="http://schemas.microsoft.com/office/drawing/2014/main" id="{D8046223-4ADA-F747-8060-67A1CC589B0C}"/>
              </a:ext>
            </a:extLst>
          </p:cNvPr>
          <p:cNvSpPr>
            <a:spLocks noGrp="1"/>
          </p:cNvSpPr>
          <p:nvPr>
            <p:ph idx="1"/>
          </p:nvPr>
        </p:nvSpPr>
        <p:spPr>
          <a:xfrm>
            <a:off x="609599" y="2524663"/>
            <a:ext cx="4927599" cy="3667443"/>
          </a:xfrm>
        </p:spPr>
        <p:txBody>
          <a:bodyPr>
            <a:normAutofit/>
          </a:bodyPr>
          <a:lstStyle/>
          <a:p>
            <a:r>
              <a:rPr lang="sv-SE" dirty="0"/>
              <a:t>Eftersom det finns så många olika yrken med varierande kompetensnivå inom järnvägsbranschen, varierar även lönerna i motsvarande grad. </a:t>
            </a:r>
          </a:p>
          <a:p>
            <a:r>
              <a:rPr lang="sv-SE" dirty="0"/>
              <a:t>Men lönenivåerna är generellt bra och möjligheterna till avancemang goda, det är upp till dig. </a:t>
            </a:r>
          </a:p>
        </p:txBody>
      </p:sp>
    </p:spTree>
    <p:extLst>
      <p:ext uri="{BB962C8B-B14F-4D97-AF65-F5344CB8AC3E}">
        <p14:creationId xmlns:p14="http://schemas.microsoft.com/office/powerpoint/2010/main" val="276619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inomhus, bil, person&#10;&#10;Automatiskt genererad beskrivning">
            <a:extLst>
              <a:ext uri="{FF2B5EF4-FFF2-40B4-BE49-F238E27FC236}">
                <a16:creationId xmlns:a16="http://schemas.microsoft.com/office/drawing/2014/main" id="{65B73EE7-9D57-4241-A485-A37534823F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3253" y="0"/>
            <a:ext cx="6078747" cy="6858000"/>
          </a:xfrm>
          <a:prstGeom prst="rect">
            <a:avLst/>
          </a:prstGeom>
        </p:spPr>
      </p:pic>
      <p:sp>
        <p:nvSpPr>
          <p:cNvPr id="2" name="Rubrik 1">
            <a:extLst>
              <a:ext uri="{FF2B5EF4-FFF2-40B4-BE49-F238E27FC236}">
                <a16:creationId xmlns:a16="http://schemas.microsoft.com/office/drawing/2014/main" id="{C4CE6D20-D1DC-2A47-847A-6A0CF51810C1}"/>
              </a:ext>
            </a:extLst>
          </p:cNvPr>
          <p:cNvSpPr>
            <a:spLocks noGrp="1"/>
          </p:cNvSpPr>
          <p:nvPr>
            <p:ph type="title"/>
          </p:nvPr>
        </p:nvSpPr>
        <p:spPr/>
        <p:txBody>
          <a:bodyPr/>
          <a:lstStyle/>
          <a:p>
            <a:pPr>
              <a:buClr>
                <a:srgbClr val="2D7B77"/>
              </a:buClr>
              <a:buSzPct val="100000"/>
              <a:buFont typeface="Wingdings" panose="05000000000000000000" pitchFamily="2" charset="2"/>
              <a:buChar char="§"/>
            </a:pPr>
            <a:r>
              <a:rPr lang="sv-SE" dirty="0"/>
              <a:t>Välkommen ombord</a:t>
            </a:r>
          </a:p>
        </p:txBody>
      </p:sp>
      <p:sp>
        <p:nvSpPr>
          <p:cNvPr id="3" name="Platshållare för innehåll 2">
            <a:extLst>
              <a:ext uri="{FF2B5EF4-FFF2-40B4-BE49-F238E27FC236}">
                <a16:creationId xmlns:a16="http://schemas.microsoft.com/office/drawing/2014/main" id="{D8046223-4ADA-F747-8060-67A1CC589B0C}"/>
              </a:ext>
            </a:extLst>
          </p:cNvPr>
          <p:cNvSpPr>
            <a:spLocks noGrp="1"/>
          </p:cNvSpPr>
          <p:nvPr>
            <p:ph idx="1"/>
          </p:nvPr>
        </p:nvSpPr>
        <p:spPr>
          <a:xfrm>
            <a:off x="609599" y="2418270"/>
            <a:ext cx="4988943" cy="3667443"/>
          </a:xfrm>
        </p:spPr>
        <p:txBody>
          <a:bodyPr>
            <a:normAutofit/>
          </a:bodyPr>
          <a:lstStyle/>
          <a:p>
            <a:r>
              <a:rPr lang="sv-SE" dirty="0"/>
              <a:t>Möjligheten till personlig utveckling är ett viktigt argument för många när de letar efter drömjobbet. Järnvägsbranschen erbjuder stora karriärmöjligheter över hela landet och även utomlands. </a:t>
            </a:r>
          </a:p>
          <a:p>
            <a:r>
              <a:rPr lang="sv-SE" dirty="0"/>
              <a:t>Vill du jobba i öppna landskap eller kontorslandskap, privat eller offentligt? </a:t>
            </a:r>
          </a:p>
          <a:p>
            <a:r>
              <a:rPr lang="sv-SE" dirty="0"/>
              <a:t>Inom järnvägen kan du växla roll utifrån var i livet du befinner dig, arbetsgivarna och yrkena är många. Du har därmed stora möjligheter att påverka hur du jobbar i vardagen.</a:t>
            </a:r>
          </a:p>
          <a:p>
            <a:r>
              <a:rPr lang="sv-SE" dirty="0"/>
              <a:t>Så välkommen ombord, och påbörja resan mot framtiden!</a:t>
            </a:r>
          </a:p>
        </p:txBody>
      </p:sp>
    </p:spTree>
    <p:extLst>
      <p:ext uri="{BB962C8B-B14F-4D97-AF65-F5344CB8AC3E}">
        <p14:creationId xmlns:p14="http://schemas.microsoft.com/office/powerpoint/2010/main" val="221646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C81C8B5-AA16-4E53-8809-0A8EEFD4567C}"/>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EE997F34-F0E7-4BBE-B0AE-8D4196985925}"/>
              </a:ext>
            </a:extLst>
          </p:cNvPr>
          <p:cNvSpPr txBox="1"/>
          <p:nvPr/>
        </p:nvSpPr>
        <p:spPr>
          <a:xfrm>
            <a:off x="853440" y="1720840"/>
            <a:ext cx="1048512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 trygg och hållbar framtidsbransch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Mängder av utmaningar och spännande jobb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Oavsett om du just slutat gymnasiet eller vill plugga vidare</a:t>
            </a:r>
          </a:p>
        </p:txBody>
      </p:sp>
    </p:spTree>
    <p:extLst>
      <p:ext uri="{BB962C8B-B14F-4D97-AF65-F5344CB8AC3E}">
        <p14:creationId xmlns:p14="http://schemas.microsoft.com/office/powerpoint/2010/main" val="3109562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318783"/>
            </a:gs>
            <a:gs pos="50000">
              <a:srgbClr val="2D7B77"/>
            </a:gs>
            <a:gs pos="100000">
              <a:srgbClr val="318783">
                <a:shade val="100000"/>
                <a:satMod val="115000"/>
              </a:srgbClr>
            </a:gs>
          </a:gsLst>
          <a:lin ang="0" scaled="1"/>
        </a:gra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A949351-A92C-4314-AE41-3D3F18324646}"/>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A66A30B7-57D9-4491-AD43-A80E5C63E5A2}"/>
              </a:ext>
            </a:extLst>
          </p:cNvPr>
          <p:cNvSpPr txBox="1"/>
          <p:nvPr/>
        </p:nvSpPr>
        <p:spPr>
          <a:xfrm>
            <a:off x="1417739" y="1720840"/>
            <a:ext cx="9655729" cy="1877437"/>
          </a:xfrm>
          <a:prstGeom prst="rect">
            <a:avLst/>
          </a:prstGeom>
          <a:noFill/>
        </p:spPr>
        <p:txBody>
          <a:bodyPr wrap="square">
            <a:spAutoFit/>
          </a:bodyPr>
          <a:lstStyle/>
          <a:p>
            <a:r>
              <a:rPr kumimoji="0" lang="sv-SE"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Vill du veta mer?</a:t>
            </a:r>
          </a:p>
          <a:p>
            <a:endPar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a:p>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Gå in på </a:t>
            </a:r>
            <a:endParaRPr lang="sv-SE" dirty="0">
              <a:solidFill>
                <a:schemeClr val="bg1"/>
              </a:solidFill>
            </a:endParaRPr>
          </a:p>
        </p:txBody>
      </p:sp>
      <p:pic>
        <p:nvPicPr>
          <p:cNvPr id="4" name="Bildobjekt 3">
            <a:extLst>
              <a:ext uri="{FF2B5EF4-FFF2-40B4-BE49-F238E27FC236}">
                <a16:creationId xmlns:a16="http://schemas.microsoft.com/office/drawing/2014/main" id="{BD7A5B17-6B24-4841-A119-C3BDC27D7762}"/>
              </a:ext>
            </a:extLst>
          </p:cNvPr>
          <p:cNvPicPr>
            <a:picLocks noChangeAspect="1"/>
          </p:cNvPicPr>
          <p:nvPr/>
        </p:nvPicPr>
        <p:blipFill>
          <a:blip r:embed="rId2"/>
          <a:stretch>
            <a:fillRect/>
          </a:stretch>
        </p:blipFill>
        <p:spPr>
          <a:xfrm>
            <a:off x="9717687" y="4586288"/>
            <a:ext cx="1771650" cy="1771650"/>
          </a:xfrm>
          <a:prstGeom prst="rect">
            <a:avLst/>
          </a:prstGeom>
        </p:spPr>
      </p:pic>
      <p:pic>
        <p:nvPicPr>
          <p:cNvPr id="6" name="Bildobjekt 5">
            <a:hlinkClick r:id="rId3"/>
            <a:extLst>
              <a:ext uri="{FF2B5EF4-FFF2-40B4-BE49-F238E27FC236}">
                <a16:creationId xmlns:a16="http://schemas.microsoft.com/office/drawing/2014/main" id="{9D37A372-2BBE-4440-A655-EE40F21CCD3F}"/>
              </a:ext>
            </a:extLst>
          </p:cNvPr>
          <p:cNvPicPr>
            <a:picLocks noChangeAspect="1"/>
          </p:cNvPicPr>
          <p:nvPr/>
        </p:nvPicPr>
        <p:blipFill>
          <a:blip r:embed="rId4"/>
          <a:stretch>
            <a:fillRect/>
          </a:stretch>
        </p:blipFill>
        <p:spPr>
          <a:xfrm>
            <a:off x="3404555" y="2962954"/>
            <a:ext cx="3657607" cy="609601"/>
          </a:xfrm>
          <a:prstGeom prst="rect">
            <a:avLst/>
          </a:prstGeom>
        </p:spPr>
      </p:pic>
    </p:spTree>
    <p:extLst>
      <p:ext uri="{BB962C8B-B14F-4D97-AF65-F5344CB8AC3E}">
        <p14:creationId xmlns:p14="http://schemas.microsoft.com/office/powerpoint/2010/main" val="2791405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CE6D20-D1DC-2A47-847A-6A0CF51810C1}"/>
              </a:ext>
            </a:extLst>
          </p:cNvPr>
          <p:cNvSpPr>
            <a:spLocks noGrp="1"/>
          </p:cNvSpPr>
          <p:nvPr>
            <p:ph type="title"/>
          </p:nvPr>
        </p:nvSpPr>
        <p:spPr/>
        <p:txBody>
          <a:bodyPr/>
          <a:lstStyle/>
          <a:p>
            <a:pPr>
              <a:buClr>
                <a:srgbClr val="2D7B77"/>
              </a:buClr>
              <a:buSzPct val="100000"/>
              <a:buFont typeface="Wingdings" panose="05000000000000000000" pitchFamily="2" charset="2"/>
              <a:buChar char="§"/>
            </a:pPr>
            <a:r>
              <a:rPr lang="sv-SE" dirty="0"/>
              <a:t>Hur ska vi färdas i framtiden?</a:t>
            </a:r>
          </a:p>
        </p:txBody>
      </p:sp>
      <p:sp>
        <p:nvSpPr>
          <p:cNvPr id="3" name="Platshållare för innehåll 2">
            <a:extLst>
              <a:ext uri="{FF2B5EF4-FFF2-40B4-BE49-F238E27FC236}">
                <a16:creationId xmlns:a16="http://schemas.microsoft.com/office/drawing/2014/main" id="{D8046223-4ADA-F747-8060-67A1CC589B0C}"/>
              </a:ext>
            </a:extLst>
          </p:cNvPr>
          <p:cNvSpPr>
            <a:spLocks noGrp="1"/>
          </p:cNvSpPr>
          <p:nvPr>
            <p:ph idx="1"/>
          </p:nvPr>
        </p:nvSpPr>
        <p:spPr>
          <a:xfrm>
            <a:off x="609600" y="2438399"/>
            <a:ext cx="4937760" cy="3667443"/>
          </a:xfrm>
        </p:spPr>
        <p:txBody>
          <a:bodyPr>
            <a:normAutofit/>
          </a:bodyPr>
          <a:lstStyle/>
          <a:p>
            <a:r>
              <a:rPr lang="sv-SE" dirty="0"/>
              <a:t>Järnvägen kommer vara viktig för framtidens transporter.</a:t>
            </a:r>
          </a:p>
          <a:p>
            <a:r>
              <a:rPr lang="sv-SE" dirty="0"/>
              <a:t>Aldrig förr har så många människor och så mycket gods transporterats på den svenska järnvägen som nu. Det är en utveckling som pågått under många år och som accelererar. </a:t>
            </a:r>
          </a:p>
          <a:p>
            <a:r>
              <a:rPr lang="sv-SE" dirty="0"/>
              <a:t>Här finns mängder av spännande utmaningar för dig.</a:t>
            </a:r>
          </a:p>
          <a:p>
            <a:endParaRPr lang="sv-SE" dirty="0"/>
          </a:p>
        </p:txBody>
      </p:sp>
      <p:pic>
        <p:nvPicPr>
          <p:cNvPr id="7" name="Bildobjekt 6">
            <a:extLst>
              <a:ext uri="{FF2B5EF4-FFF2-40B4-BE49-F238E27FC236}">
                <a16:creationId xmlns:a16="http://schemas.microsoft.com/office/drawing/2014/main" id="{EA9370AD-FBCE-4F3C-8D0F-EBFB49649998}"/>
              </a:ext>
            </a:extLst>
          </p:cNvPr>
          <p:cNvPicPr>
            <a:picLocks noChangeAspect="1"/>
          </p:cNvPicPr>
          <p:nvPr/>
        </p:nvPicPr>
        <p:blipFill rotWithShape="1">
          <a:blip r:embed="rId2"/>
          <a:srcRect l="45501" t="213" r="2568" b="5710"/>
          <a:stretch/>
        </p:blipFill>
        <p:spPr>
          <a:xfrm>
            <a:off x="5860549" y="0"/>
            <a:ext cx="6331451" cy="6858000"/>
          </a:xfrm>
          <a:prstGeom prst="rect">
            <a:avLst/>
          </a:prstGeom>
        </p:spPr>
      </p:pic>
    </p:spTree>
    <p:extLst>
      <p:ext uri="{BB962C8B-B14F-4D97-AF65-F5344CB8AC3E}">
        <p14:creationId xmlns:p14="http://schemas.microsoft.com/office/powerpoint/2010/main" val="164505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B8D78A2D-C697-364C-A85F-23108C62F92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203103" cy="6858000"/>
          </a:xfrm>
          <a:prstGeom prst="rect">
            <a:avLst/>
          </a:prstGeom>
        </p:spPr>
      </p:pic>
      <p:sp>
        <p:nvSpPr>
          <p:cNvPr id="8" name="Rubrik 7">
            <a:extLst>
              <a:ext uri="{FF2B5EF4-FFF2-40B4-BE49-F238E27FC236}">
                <a16:creationId xmlns:a16="http://schemas.microsoft.com/office/drawing/2014/main" id="{382DDD34-0351-724A-AA40-19EF2E03F775}"/>
              </a:ext>
            </a:extLst>
          </p:cNvPr>
          <p:cNvSpPr>
            <a:spLocks noGrp="1"/>
          </p:cNvSpPr>
          <p:nvPr>
            <p:ph type="ctrTitle"/>
          </p:nvPr>
        </p:nvSpPr>
        <p:spPr>
          <a:xfrm>
            <a:off x="817033" y="3168138"/>
            <a:ext cx="10557933" cy="2387600"/>
          </a:xfrm>
          <a:effectLst>
            <a:glow rad="533400">
              <a:schemeClr val="accent3">
                <a:satMod val="175000"/>
                <a:alpha val="40000"/>
              </a:schemeClr>
            </a:glow>
            <a:outerShdw blurRad="660400" dist="419100" dir="5520000" sx="66000" sy="66000" algn="ctr" rotWithShape="0">
              <a:schemeClr val="tx2">
                <a:alpha val="40000"/>
              </a:schemeClr>
            </a:outerShdw>
          </a:effectLst>
        </p:spPr>
        <p:txBody>
          <a:bodyPr/>
          <a:lstStyle/>
          <a:p>
            <a:r>
              <a:rPr lang="sv-SE" dirty="0">
                <a:effectLst>
                  <a:glow rad="381000">
                    <a:schemeClr val="accent3">
                      <a:satMod val="175000"/>
                      <a:alpha val="20000"/>
                    </a:schemeClr>
                  </a:glow>
                </a:effectLst>
              </a:rPr>
              <a:t>JÄRNVÄG + HÅLLBARHET = SANT</a:t>
            </a:r>
          </a:p>
        </p:txBody>
      </p:sp>
    </p:spTree>
    <p:extLst>
      <p:ext uri="{BB962C8B-B14F-4D97-AF65-F5344CB8AC3E}">
        <p14:creationId xmlns:p14="http://schemas.microsoft.com/office/powerpoint/2010/main" val="54839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E4918A5-EBF5-4F1E-AADF-7CA20441C72D}"/>
              </a:ext>
            </a:extLst>
          </p:cNvPr>
          <p:cNvSpPr/>
          <p:nvPr/>
        </p:nvSpPr>
        <p:spPr>
          <a:xfrm>
            <a:off x="0" y="0"/>
            <a:ext cx="12192000" cy="6858000"/>
          </a:xfrm>
          <a:prstGeom prst="rect">
            <a:avLst/>
          </a:prstGeom>
          <a:solidFill>
            <a:srgbClr val="0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EE997F34-F0E7-4BBE-B0AE-8D4196985925}"/>
              </a:ext>
            </a:extLst>
          </p:cNvPr>
          <p:cNvSpPr txBox="1"/>
          <p:nvPr/>
        </p:nvSpPr>
        <p:spPr>
          <a:xfrm>
            <a:off x="853440" y="1720840"/>
            <a:ext cx="10485120" cy="3416320"/>
          </a:xfrm>
          <a:prstGeom prst="rect">
            <a:avLst/>
          </a:prstGeom>
          <a:noFill/>
        </p:spPr>
        <p:txBody>
          <a:bodyPr wrap="square">
            <a:spAutoFit/>
          </a:bodyPr>
          <a:lstStyle/>
          <a:p>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Transporter med tåg ger små utsläpp av </a:t>
            </a:r>
            <a:b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sv-SE"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koldioxid och luftföroreningar jämfört med andra trafikslag. Det beror på att järnvägsnätet till största delen är elektrifierat och att man kan  frakta stora mängder gods och passagerare samtidigt.</a:t>
            </a:r>
            <a:endParaRPr lang="sv-SE" dirty="0">
              <a:solidFill>
                <a:schemeClr val="bg1"/>
              </a:solidFill>
            </a:endParaRPr>
          </a:p>
        </p:txBody>
      </p:sp>
    </p:spTree>
    <p:extLst>
      <p:ext uri="{BB962C8B-B14F-4D97-AF65-F5344CB8AC3E}">
        <p14:creationId xmlns:p14="http://schemas.microsoft.com/office/powerpoint/2010/main" val="2015601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F2AB8CC-768A-448B-AE84-A5A506D88F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43"/>
            <a:ext cx="6096000" cy="6872243"/>
          </a:xfrm>
          <a:prstGeom prst="rect">
            <a:avLst/>
          </a:prstGeom>
        </p:spPr>
      </p:pic>
      <p:sp>
        <p:nvSpPr>
          <p:cNvPr id="6" name="textruta 5">
            <a:extLst>
              <a:ext uri="{FF2B5EF4-FFF2-40B4-BE49-F238E27FC236}">
                <a16:creationId xmlns:a16="http://schemas.microsoft.com/office/drawing/2014/main" id="{57CED8B3-333F-42F4-9E7F-82C4749413AB}"/>
              </a:ext>
            </a:extLst>
          </p:cNvPr>
          <p:cNvSpPr txBox="1"/>
          <p:nvPr/>
        </p:nvSpPr>
        <p:spPr>
          <a:xfrm>
            <a:off x="6278880" y="2498050"/>
            <a:ext cx="5600700" cy="369332"/>
          </a:xfrm>
          <a:prstGeom prst="rect">
            <a:avLst/>
          </a:prstGeom>
          <a:noFill/>
        </p:spPr>
        <p:txBody>
          <a:bodyPr wrap="square">
            <a:spAutoFit/>
          </a:bodyPr>
          <a:lstStyle/>
          <a:p>
            <a:pPr marL="285750" indent="-285750">
              <a:buClr>
                <a:srgbClr val="2D7B77"/>
              </a:buClr>
              <a:buSzPct val="100000"/>
              <a:buFont typeface="Wingdings" panose="05000000000000000000" pitchFamily="2" charset="2"/>
              <a:buChar char="§"/>
            </a:pPr>
            <a:r>
              <a:rPr kumimoji="0" lang="sv-SE" sz="1800" b="1" i="0" u="none" strike="noStrike" kern="1200" cap="none" spc="0" normalizeH="0" baseline="0" noProof="0" dirty="0">
                <a:ln>
                  <a:noFill/>
                </a:ln>
                <a:effectLst/>
                <a:uLnTx/>
                <a:uFillTx/>
                <a:latin typeface="Arial Black" panose="020B0604020202020204" pitchFamily="34" charset="0"/>
                <a:ea typeface="+mj-ea"/>
              </a:rPr>
              <a:t>Stockholm</a:t>
            </a:r>
            <a:r>
              <a:rPr kumimoji="0" lang="sv-SE" sz="1800" b="1" i="0" u="none" strike="noStrike" kern="1200" cap="none" spc="-200" normalizeH="0" baseline="0" noProof="0" dirty="0">
                <a:ln>
                  <a:noFill/>
                </a:ln>
                <a:effectLst/>
                <a:uLnTx/>
                <a:uFillTx/>
                <a:latin typeface="Arial Black" panose="020B0604020202020204" pitchFamily="34" charset="0"/>
                <a:ea typeface="+mj-ea"/>
              </a:rPr>
              <a:t> </a:t>
            </a:r>
            <a:r>
              <a:rPr kumimoji="0" lang="sv-SE" sz="1800" b="1" i="0" u="none" strike="noStrike" kern="1200" cap="none" spc="0" normalizeH="0" baseline="0" noProof="0" dirty="0">
                <a:ln>
                  <a:noFill/>
                </a:ln>
                <a:effectLst/>
                <a:uLnTx/>
                <a:uFillTx/>
                <a:latin typeface="Arial Black" panose="020B0604020202020204" pitchFamily="34" charset="0"/>
                <a:ea typeface="+mj-ea"/>
              </a:rPr>
              <a:t>–</a:t>
            </a:r>
            <a:r>
              <a:rPr kumimoji="0" lang="sv-SE" sz="1800" b="1" i="0" u="none" strike="noStrike" kern="1200" cap="none" spc="-200" normalizeH="0" baseline="0" noProof="0" dirty="0">
                <a:ln>
                  <a:noFill/>
                </a:ln>
                <a:effectLst/>
                <a:uLnTx/>
                <a:uFillTx/>
                <a:latin typeface="Arial Black" panose="020B0604020202020204" pitchFamily="34" charset="0"/>
                <a:ea typeface="+mj-ea"/>
              </a:rPr>
              <a:t> </a:t>
            </a:r>
            <a:r>
              <a:rPr kumimoji="0" lang="sv-SE" sz="1800" b="1" i="0" u="none" strike="noStrike" kern="1200" cap="none" spc="0" normalizeH="0" baseline="0" noProof="0" dirty="0">
                <a:ln>
                  <a:noFill/>
                </a:ln>
                <a:effectLst/>
                <a:uLnTx/>
                <a:uFillTx/>
                <a:latin typeface="Arial Black" panose="020B0604020202020204" pitchFamily="34" charset="0"/>
                <a:ea typeface="+mj-ea"/>
              </a:rPr>
              <a:t>Göteborg på 1 gram CO</a:t>
            </a:r>
            <a:r>
              <a:rPr kumimoji="0" lang="sv-SE" sz="1800" b="1" i="0" u="none" strike="noStrike" kern="1200" cap="none" spc="0" normalizeH="0" baseline="-25000" noProof="0" dirty="0">
                <a:ln>
                  <a:noFill/>
                </a:ln>
                <a:effectLst/>
                <a:uLnTx/>
                <a:uFillTx/>
                <a:latin typeface="Arial Black" panose="020B0604020202020204" pitchFamily="34" charset="0"/>
                <a:ea typeface="+mj-ea"/>
              </a:rPr>
              <a:t>2</a:t>
            </a:r>
            <a:endParaRPr lang="sv-SE" dirty="0"/>
          </a:p>
        </p:txBody>
      </p:sp>
      <p:sp>
        <p:nvSpPr>
          <p:cNvPr id="11" name="textruta 10">
            <a:extLst>
              <a:ext uri="{FF2B5EF4-FFF2-40B4-BE49-F238E27FC236}">
                <a16:creationId xmlns:a16="http://schemas.microsoft.com/office/drawing/2014/main" id="{FBFF055A-5DA5-47BD-A56C-10F28E0908AF}"/>
              </a:ext>
            </a:extLst>
          </p:cNvPr>
          <p:cNvSpPr txBox="1"/>
          <p:nvPr/>
        </p:nvSpPr>
        <p:spPr>
          <a:xfrm>
            <a:off x="6377940" y="3126957"/>
            <a:ext cx="5600700" cy="3159391"/>
          </a:xfrm>
          <a:prstGeom prst="rect">
            <a:avLst/>
          </a:prstGeom>
          <a:noFill/>
        </p:spPr>
        <p:txBody>
          <a:bodyPr wrap="square">
            <a:spAutoFit/>
          </a:bodyPr>
          <a:lstStyle/>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Sveriges järnvägsnät är till största delen elektrifierat </a:t>
            </a:r>
            <a:b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och utsläppen av koldioxid som tågtrafiken orsakar är därför mycket små. Jämfört med bilen är det nästan löjligt stor skillnad: En bilresa mellan Stockholm och Göteborg genererar drygt 45 kilo koldioxid per person; tåget däremot bidrar bara med knappa grammet per person på samma sträcka! </a:t>
            </a:r>
          </a:p>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Tåget går på spår som har lågt rullmotstånd vilket minskar energiåtgången. Därför är järnvägen ett bra val när tungt gods ska transporteras. Sammantaget svarar järnvägstrafiken för mindre än en procent av transportsektorns samlade utsläpp av koldioxid.</a:t>
            </a:r>
          </a:p>
        </p:txBody>
      </p:sp>
    </p:spTree>
    <p:extLst>
      <p:ext uri="{BB962C8B-B14F-4D97-AF65-F5344CB8AC3E}">
        <p14:creationId xmlns:p14="http://schemas.microsoft.com/office/powerpoint/2010/main" val="3708714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A3C98353-9545-4841-98B4-41E32C033BBD}"/>
              </a:ext>
            </a:extLst>
          </p:cNvPr>
          <p:cNvSpPr txBox="1"/>
          <p:nvPr/>
        </p:nvSpPr>
        <p:spPr>
          <a:xfrm>
            <a:off x="6644570" y="2014888"/>
            <a:ext cx="4396740" cy="646331"/>
          </a:xfrm>
          <a:prstGeom prst="rect">
            <a:avLst/>
          </a:prstGeom>
          <a:noFill/>
        </p:spPr>
        <p:txBody>
          <a:bodyPr wrap="square">
            <a:spAutoFit/>
          </a:bodyPr>
          <a:lstStyle/>
          <a:p>
            <a:pPr marL="285750" indent="-285750">
              <a:buClr>
                <a:srgbClr val="2D7B77"/>
              </a:buClr>
              <a:buFont typeface="Wingdings" panose="05000000000000000000" pitchFamily="2" charset="2"/>
              <a:buChar char="§"/>
            </a:pPr>
            <a: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t>1 tåg eller 400 bilar? </a:t>
            </a:r>
            <a:b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br>
            <a: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t>1 tåg eller 60 lastbilar?</a:t>
            </a:r>
            <a:endParaRPr lang="sv-SE" dirty="0"/>
          </a:p>
        </p:txBody>
      </p:sp>
      <p:pic>
        <p:nvPicPr>
          <p:cNvPr id="4" name="Bildobjekt 3">
            <a:extLst>
              <a:ext uri="{FF2B5EF4-FFF2-40B4-BE49-F238E27FC236}">
                <a16:creationId xmlns:a16="http://schemas.microsoft.com/office/drawing/2014/main" id="{8B5DEC43-02A3-4E97-A91A-74C815CCE63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269"/>
            <a:ext cx="6096000" cy="6858000"/>
          </a:xfrm>
          <a:prstGeom prst="rect">
            <a:avLst/>
          </a:prstGeom>
        </p:spPr>
      </p:pic>
      <p:sp>
        <p:nvSpPr>
          <p:cNvPr id="6" name="textruta 5">
            <a:extLst>
              <a:ext uri="{FF2B5EF4-FFF2-40B4-BE49-F238E27FC236}">
                <a16:creationId xmlns:a16="http://schemas.microsoft.com/office/drawing/2014/main" id="{E2EAE055-BC68-4121-AA45-9D9A27AC75AC}"/>
              </a:ext>
            </a:extLst>
          </p:cNvPr>
          <p:cNvSpPr txBox="1"/>
          <p:nvPr/>
        </p:nvSpPr>
        <p:spPr>
          <a:xfrm>
            <a:off x="6644570" y="3194156"/>
            <a:ext cx="5349240" cy="2620782"/>
          </a:xfrm>
          <a:prstGeom prst="rect">
            <a:avLst/>
          </a:prstGeom>
          <a:noFill/>
        </p:spPr>
        <p:txBody>
          <a:bodyPr wrap="square">
            <a:spAutoFit/>
          </a:bodyPr>
          <a:lstStyle/>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Visste du att en dubbelspårig järnväg motsvarar </a:t>
            </a:r>
            <a:b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kapaciteten på en åttafilig motorväg? Tågets riktigt stora miljöfördel är att det kan transportera många människor samtidigt. Om du fyller ett tåg i rusningstid mellan Malmö och Köpenhamn rymmer det 400–700 passagerare. Det motsvarar många bilar. </a:t>
            </a:r>
          </a:p>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Genom att flytta över transporter från väg till järnväg minskas alltså miljöbelastningen. Och det är bra för trafiksäkerheten också.</a:t>
            </a:r>
          </a:p>
        </p:txBody>
      </p:sp>
    </p:spTree>
    <p:extLst>
      <p:ext uri="{BB962C8B-B14F-4D97-AF65-F5344CB8AC3E}">
        <p14:creationId xmlns:p14="http://schemas.microsoft.com/office/powerpoint/2010/main" val="2388953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85CCC577-B4A9-454F-9D29-C6DF807451A3}"/>
              </a:ext>
            </a:extLst>
          </p:cNvPr>
          <p:cNvSpPr txBox="1"/>
          <p:nvPr/>
        </p:nvSpPr>
        <p:spPr>
          <a:xfrm>
            <a:off x="6697980" y="2296220"/>
            <a:ext cx="4892040" cy="646331"/>
          </a:xfrm>
          <a:prstGeom prst="rect">
            <a:avLst/>
          </a:prstGeom>
          <a:noFill/>
        </p:spPr>
        <p:txBody>
          <a:bodyPr wrap="square">
            <a:spAutoFit/>
          </a:bodyPr>
          <a:lstStyle/>
          <a:p>
            <a:pPr marL="285750" indent="-285750">
              <a:buClr>
                <a:srgbClr val="2D7B77"/>
              </a:buClr>
              <a:buFont typeface="Wingdings" panose="05000000000000000000" pitchFamily="2" charset="2"/>
              <a:buChar char="§"/>
            </a:pPr>
            <a: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t>Och det kan bli ännu bättre </a:t>
            </a:r>
            <a:b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br>
            <a:r>
              <a:rPr kumimoji="0" lang="sv-SE" sz="1800" b="1" i="0" u="none" strike="noStrike" kern="1200" cap="none" spc="0" normalizeH="0" baseline="0" noProof="0" dirty="0">
                <a:ln>
                  <a:noFill/>
                </a:ln>
                <a:solidFill>
                  <a:prstClr val="black"/>
                </a:solidFill>
                <a:effectLst/>
                <a:uLnTx/>
                <a:uFillTx/>
                <a:latin typeface="Arial Black" panose="020B0604020202020204" pitchFamily="34" charset="0"/>
                <a:ea typeface="+mj-ea"/>
              </a:rPr>
              <a:t>i framtiden</a:t>
            </a:r>
            <a:endParaRPr lang="sv-SE" dirty="0"/>
          </a:p>
        </p:txBody>
      </p:sp>
      <p:pic>
        <p:nvPicPr>
          <p:cNvPr id="4" name="Bildobjekt 3">
            <a:extLst>
              <a:ext uri="{FF2B5EF4-FFF2-40B4-BE49-F238E27FC236}">
                <a16:creationId xmlns:a16="http://schemas.microsoft.com/office/drawing/2014/main" id="{9FA27A77-9180-40C3-859D-F46B8A69983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96" y="-1269"/>
            <a:ext cx="6095207" cy="6858000"/>
          </a:xfrm>
          <a:prstGeom prst="rect">
            <a:avLst/>
          </a:prstGeom>
        </p:spPr>
      </p:pic>
      <p:sp>
        <p:nvSpPr>
          <p:cNvPr id="6" name="textruta 5">
            <a:extLst>
              <a:ext uri="{FF2B5EF4-FFF2-40B4-BE49-F238E27FC236}">
                <a16:creationId xmlns:a16="http://schemas.microsoft.com/office/drawing/2014/main" id="{F4FFEB52-F348-46F8-BE64-2E5E805C0AB7}"/>
              </a:ext>
            </a:extLst>
          </p:cNvPr>
          <p:cNvSpPr txBox="1"/>
          <p:nvPr/>
        </p:nvSpPr>
        <p:spPr>
          <a:xfrm>
            <a:off x="6697980" y="3293507"/>
            <a:ext cx="5090160" cy="2351478"/>
          </a:xfrm>
          <a:prstGeom prst="rect">
            <a:avLst/>
          </a:prstGeom>
          <a:noFill/>
        </p:spPr>
        <p:txBody>
          <a:bodyPr wrap="square">
            <a:spAutoFit/>
          </a:bodyPr>
          <a:lstStyle/>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Även om järnvägen är ett klimatmässigt utmärkt </a:t>
            </a:r>
            <a:b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alternativ gäller det att tänka smart när nya banor planeras och byggs. </a:t>
            </a:r>
          </a:p>
          <a:p>
            <a:pPr marL="0" marR="0" lvl="0" indent="0" algn="l" defTabSz="914400" rtl="0" eaLnBrk="1" fontAlgn="auto" latinLnBrk="0" hangingPunct="1">
              <a:lnSpc>
                <a:spcPts val="2100"/>
              </a:lnSpc>
              <a:spcBef>
                <a:spcPts val="1000"/>
              </a:spcBef>
              <a:spcAft>
                <a:spcPts val="0"/>
              </a:spcAft>
              <a:buClrTx/>
              <a:buSzTx/>
              <a:buFontTx/>
              <a:buNone/>
              <a:tabLst/>
              <a:defRPr/>
            </a:pPr>
            <a:r>
              <a:rPr kumimoji="0" lang="sv-SE"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Nyckeln till att minska järnvägens miljöpåverkan är att göra rätt från början. Det innebär att optimera järnvägens sträckning, utformning att använda lämpligast material och byggmetod. Allt detta spelar roll och här kan du vara med och bidra!</a:t>
            </a:r>
          </a:p>
        </p:txBody>
      </p:sp>
    </p:spTree>
    <p:extLst>
      <p:ext uri="{BB962C8B-B14F-4D97-AF65-F5344CB8AC3E}">
        <p14:creationId xmlns:p14="http://schemas.microsoft.com/office/powerpoint/2010/main" val="119025469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4A4B4471939AB4B9E649779A8F2EE5D" ma:contentTypeVersion="18" ma:contentTypeDescription="Skapa ett nytt dokument." ma:contentTypeScope="" ma:versionID="a72272580acc036040223f2c87384755">
  <xsd:schema xmlns:xsd="http://www.w3.org/2001/XMLSchema" xmlns:xs="http://www.w3.org/2001/XMLSchema" xmlns:p="http://schemas.microsoft.com/office/2006/metadata/properties" xmlns:ns2="ebb60be7-d8ef-4870-ae32-b3fe5af3bfa8" xmlns:ns3="9e1d910a-9c15-46c2-8fad-1b847eb11009" xmlns:ns4="1c44fbe0-5e47-41af-aeae-28d8a381e079" targetNamespace="http://schemas.microsoft.com/office/2006/metadata/properties" ma:root="true" ma:fieldsID="2152347aa51b924b9ede329795a4725e" ns2:_="" ns3:_="" ns4:_="">
    <xsd:import namespace="ebb60be7-d8ef-4870-ae32-b3fe5af3bfa8"/>
    <xsd:import namespace="9e1d910a-9c15-46c2-8fad-1b847eb11009"/>
    <xsd:import namespace="1c44fbe0-5e47-41af-aeae-28d8a381e07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60be7-d8ef-4870-ae32-b3fe5af3bf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1dec6fc0-5646-40c6-865c-d7c6a7f530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1d910a-9c15-46c2-8fad-1b847eb11009"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44fbe0-5e47-41af-aeae-28d8a381e07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5e5adb4-f8ed-49d6-8b65-5e1c906c797c}" ma:internalName="TaxCatchAll" ma:showField="CatchAllData" ma:web="9e1d910a-9c15-46c2-8fad-1b847eb11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c44fbe0-5e47-41af-aeae-28d8a381e079" xsi:nil="true"/>
    <lcf76f155ced4ddcb4097134ff3c332f xmlns="ebb60be7-d8ef-4870-ae32-b3fe5af3bf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9EC45BC-7525-4122-8786-7541579666DD}">
  <ds:schemaRefs>
    <ds:schemaRef ds:uri="http://schemas.microsoft.com/sharepoint/v3/contenttype/forms"/>
  </ds:schemaRefs>
</ds:datastoreItem>
</file>

<file path=customXml/itemProps2.xml><?xml version="1.0" encoding="utf-8"?>
<ds:datastoreItem xmlns:ds="http://schemas.openxmlformats.org/officeDocument/2006/customXml" ds:itemID="{EE20CE64-B0E7-4C4B-9968-023C9AEDB5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60be7-d8ef-4870-ae32-b3fe5af3bfa8"/>
    <ds:schemaRef ds:uri="9e1d910a-9c15-46c2-8fad-1b847eb11009"/>
    <ds:schemaRef ds:uri="1c44fbe0-5e47-41af-aeae-28d8a381e0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A672B4-AF35-4786-84E7-99B939F839E9}">
  <ds:schemaRefs>
    <ds:schemaRef ds:uri="http://schemas.openxmlformats.org/package/2006/metadata/core-properties"/>
    <ds:schemaRef ds:uri="http://www.w3.org/XML/1998/namespace"/>
    <ds:schemaRef ds:uri="http://purl.org/dc/terms/"/>
    <ds:schemaRef ds:uri="http://purl.org/dc/elements/1.1/"/>
    <ds:schemaRef ds:uri="http://schemas.microsoft.com/office/infopath/2007/PartnerControls"/>
    <ds:schemaRef ds:uri="1c44fbe0-5e47-41af-aeae-28d8a381e079"/>
    <ds:schemaRef ds:uri="http://schemas.microsoft.com/office/2006/documentManagement/types"/>
    <ds:schemaRef ds:uri="http://schemas.microsoft.com/office/2006/metadata/properties"/>
    <ds:schemaRef ds:uri="9e1d910a-9c15-46c2-8fad-1b847eb11009"/>
    <ds:schemaRef ds:uri="ebb60be7-d8ef-4870-ae32-b3fe5af3bfa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1595</TotalTime>
  <Words>2010</Words>
  <Application>Microsoft Office PowerPoint</Application>
  <PresentationFormat>Bredbild</PresentationFormat>
  <Paragraphs>261</Paragraphs>
  <Slides>30</Slides>
  <Notes>4</Notes>
  <HiddenSlides>0</HiddenSlides>
  <MMClips>1</MMClips>
  <ScaleCrop>false</ScaleCrop>
  <HeadingPairs>
    <vt:vector size="6" baseType="variant">
      <vt:variant>
        <vt:lpstr>Använt teckensnitt</vt:lpstr>
      </vt:variant>
      <vt:variant>
        <vt:i4>9</vt:i4>
      </vt:variant>
      <vt:variant>
        <vt:lpstr>Tema</vt:lpstr>
      </vt:variant>
      <vt:variant>
        <vt:i4>3</vt:i4>
      </vt:variant>
      <vt:variant>
        <vt:lpstr>Bildrubriker</vt:lpstr>
      </vt:variant>
      <vt:variant>
        <vt:i4>30</vt:i4>
      </vt:variant>
    </vt:vector>
  </HeadingPairs>
  <TitlesOfParts>
    <vt:vector size="42" baseType="lpstr">
      <vt:lpstr>Arial</vt:lpstr>
      <vt:lpstr>Arial Black</vt:lpstr>
      <vt:lpstr>Avenir Book</vt:lpstr>
      <vt:lpstr>Calibri</vt:lpstr>
      <vt:lpstr>Calibri Light</vt:lpstr>
      <vt:lpstr>Segoe UI</vt:lpstr>
      <vt:lpstr>Systemtypsnitt normalt</vt:lpstr>
      <vt:lpstr>Times New Roman</vt:lpstr>
      <vt:lpstr>Wingdings</vt:lpstr>
      <vt:lpstr>Office-tema</vt:lpstr>
      <vt:lpstr>2_Office-tema</vt:lpstr>
      <vt:lpstr>Anpassad formgivning</vt:lpstr>
      <vt:lpstr>PowerPoint-presentation</vt:lpstr>
      <vt:lpstr>JÄRNVÄGEN –  EN FRAMTIDSBRANSCH</vt:lpstr>
      <vt:lpstr>PowerPoint-presentation</vt:lpstr>
      <vt:lpstr>Hur ska vi färdas i framtiden?</vt:lpstr>
      <vt:lpstr>JÄRNVÄG + HÅLLBARHET = SANT</vt:lpstr>
      <vt:lpstr>PowerPoint-presentation</vt:lpstr>
      <vt:lpstr>PowerPoint-presentation</vt:lpstr>
      <vt:lpstr>PowerPoint-presentation</vt:lpstr>
      <vt:lpstr>PowerPoint-presentation</vt:lpstr>
      <vt:lpstr>VILL DU PÅVERKA VÅR FRAMTID?</vt:lpstr>
      <vt:lpstr>PowerPoint-presentation</vt:lpstr>
      <vt:lpstr>Järnvägen håller ihop Sverige</vt:lpstr>
      <vt:lpstr>Jobba med något bestående</vt:lpstr>
      <vt:lpstr>Satsningarna på järnvägen fortsätter</vt:lpstr>
      <vt:lpstr>MÄNGDER AV UTMANINGAR,  MASSOR AV JOBB</vt:lpstr>
      <vt:lpstr>PowerPoint-presentation</vt:lpstr>
      <vt:lpstr>PowerPoint-presentation</vt:lpstr>
      <vt:lpstr>PowerPoint-presentation</vt:lpstr>
      <vt:lpstr>PowerPoint-presentation</vt:lpstr>
      <vt:lpstr>PowerPoint-presentation</vt:lpstr>
      <vt:lpstr>PowerPoint-presentation</vt:lpstr>
      <vt:lpstr>VÄGEN TILL FRAMTIDSYRKET</vt:lpstr>
      <vt:lpstr>PowerPoint-presentation</vt:lpstr>
      <vt:lpstr>PowerPoint-presentation</vt:lpstr>
      <vt:lpstr>”NÄSTA, FRAMTIDSJOBBET”</vt:lpstr>
      <vt:lpstr>PowerPoint-presentation</vt:lpstr>
      <vt:lpstr>En lång och utvecklande karriär</vt:lpstr>
      <vt:lpstr>Bra betalt</vt:lpstr>
      <vt:lpstr>Välkommen ombord</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Sven Nylin</dc:creator>
  <cp:lastModifiedBy>Ann-Charlotte Geissler</cp:lastModifiedBy>
  <cp:revision>97</cp:revision>
  <dcterms:created xsi:type="dcterms:W3CDTF">2020-09-25T12:57:06Z</dcterms:created>
  <dcterms:modified xsi:type="dcterms:W3CDTF">2025-05-20T08:22:23Z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0x010100D4A4B4471939AB4B9E649779A8F2EE5D</vt:lpwstr>
  </property>
</Properties>
</file>